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84"/>
  </p:notesMasterIdLst>
  <p:handoutMasterIdLst>
    <p:handoutMasterId r:id="rId85"/>
  </p:handoutMasterIdLst>
  <p:sldIdLst>
    <p:sldId id="256" r:id="rId3"/>
    <p:sldId id="312" r:id="rId4"/>
    <p:sldId id="566" r:id="rId5"/>
    <p:sldId id="567" r:id="rId6"/>
    <p:sldId id="568" r:id="rId7"/>
    <p:sldId id="569" r:id="rId8"/>
    <p:sldId id="342" r:id="rId9"/>
    <p:sldId id="565" r:id="rId10"/>
    <p:sldId id="353" r:id="rId11"/>
    <p:sldId id="354" r:id="rId12"/>
    <p:sldId id="560" r:id="rId13"/>
    <p:sldId id="535" r:id="rId14"/>
    <p:sldId id="536" r:id="rId15"/>
    <p:sldId id="537" r:id="rId16"/>
    <p:sldId id="538" r:id="rId17"/>
    <p:sldId id="562" r:id="rId18"/>
    <p:sldId id="563" r:id="rId19"/>
    <p:sldId id="311" r:id="rId20"/>
    <p:sldId id="561" r:id="rId21"/>
    <p:sldId id="334" r:id="rId22"/>
    <p:sldId id="314" r:id="rId23"/>
    <p:sldId id="318" r:id="rId24"/>
    <p:sldId id="339" r:id="rId25"/>
    <p:sldId id="350" r:id="rId26"/>
    <p:sldId id="345" r:id="rId27"/>
    <p:sldId id="544" r:id="rId28"/>
    <p:sldId id="546" r:id="rId29"/>
    <p:sldId id="355" r:id="rId30"/>
    <p:sldId id="552" r:id="rId31"/>
    <p:sldId id="340" r:id="rId32"/>
    <p:sldId id="338" r:id="rId33"/>
    <p:sldId id="341" r:id="rId34"/>
    <p:sldId id="564" r:id="rId35"/>
    <p:sldId id="343" r:id="rId36"/>
    <p:sldId id="352" r:id="rId37"/>
    <p:sldId id="559" r:id="rId38"/>
    <p:sldId id="329" r:id="rId39"/>
    <p:sldId id="344" r:id="rId40"/>
    <p:sldId id="336" r:id="rId41"/>
    <p:sldId id="346" r:id="rId42"/>
    <p:sldId id="315" r:id="rId43"/>
    <p:sldId id="365" r:id="rId44"/>
    <p:sldId id="324" r:id="rId45"/>
    <p:sldId id="316" r:id="rId46"/>
    <p:sldId id="320" r:id="rId47"/>
    <p:sldId id="321" r:id="rId48"/>
    <p:sldId id="322" r:id="rId49"/>
    <p:sldId id="323" r:id="rId50"/>
    <p:sldId id="327" r:id="rId51"/>
    <p:sldId id="317" r:id="rId52"/>
    <p:sldId id="349" r:id="rId53"/>
    <p:sldId id="319" r:id="rId54"/>
    <p:sldId id="328" r:id="rId55"/>
    <p:sldId id="331" r:id="rId56"/>
    <p:sldId id="553" r:id="rId57"/>
    <p:sldId id="357" r:id="rId58"/>
    <p:sldId id="358" r:id="rId59"/>
    <p:sldId id="359" r:id="rId60"/>
    <p:sldId id="360" r:id="rId61"/>
    <p:sldId id="361" r:id="rId62"/>
    <p:sldId id="362" r:id="rId63"/>
    <p:sldId id="363" r:id="rId64"/>
    <p:sldId id="364" r:id="rId65"/>
    <p:sldId id="554" r:id="rId66"/>
    <p:sldId id="376" r:id="rId67"/>
    <p:sldId id="555" r:id="rId68"/>
    <p:sldId id="378" r:id="rId69"/>
    <p:sldId id="366" r:id="rId70"/>
    <p:sldId id="556" r:id="rId71"/>
    <p:sldId id="367" r:id="rId72"/>
    <p:sldId id="557" r:id="rId73"/>
    <p:sldId id="368" r:id="rId74"/>
    <p:sldId id="369" r:id="rId75"/>
    <p:sldId id="370" r:id="rId76"/>
    <p:sldId id="371" r:id="rId77"/>
    <p:sldId id="372" r:id="rId78"/>
    <p:sldId id="373" r:id="rId79"/>
    <p:sldId id="558" r:id="rId80"/>
    <p:sldId id="374" r:id="rId81"/>
    <p:sldId id="377" r:id="rId82"/>
    <p:sldId id="379" r:id="rId83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řední styl 2 – zvýraznění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Světlý styl 1 – zvýraznění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714" autoAdjust="0"/>
  </p:normalViewPr>
  <p:slideViewPr>
    <p:cSldViewPr>
      <p:cViewPr varScale="1">
        <p:scale>
          <a:sx n="82" d="100"/>
          <a:sy n="82" d="100"/>
        </p:scale>
        <p:origin x="154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8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619971-843D-452D-80E4-B3FC2168BCE9}" type="doc">
      <dgm:prSet loTypeId="urn:microsoft.com/office/officeart/2005/8/layout/cycle7" loCatId="cycle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cs-CZ"/>
        </a:p>
      </dgm:t>
    </dgm:pt>
    <dgm:pt modelId="{6C4D2299-8D33-49BD-B511-5D4741848C27}">
      <dgm:prSet phldrT="[Text]"/>
      <dgm:spPr/>
      <dgm:t>
        <a:bodyPr/>
        <a:lstStyle/>
        <a:p>
          <a:r>
            <a:rPr lang="cs-CZ" b="1">
              <a:latin typeface="Georgia" panose="02040502050405020303" pitchFamily="18" charset="0"/>
            </a:rPr>
            <a:t>Rada</a:t>
          </a:r>
          <a:endParaRPr lang="cs-CZ" b="1" dirty="0">
            <a:latin typeface="Georgia" panose="02040502050405020303" pitchFamily="18" charset="0"/>
          </a:endParaRPr>
        </a:p>
      </dgm:t>
    </dgm:pt>
    <dgm:pt modelId="{B6A76A33-7120-4FBC-915F-FE1EE359BA85}" type="parTrans" cxnId="{3676E677-BF3A-4F97-916F-013A525783B8}">
      <dgm:prSet/>
      <dgm:spPr/>
      <dgm:t>
        <a:bodyPr/>
        <a:lstStyle/>
        <a:p>
          <a:endParaRPr lang="cs-CZ"/>
        </a:p>
      </dgm:t>
    </dgm:pt>
    <dgm:pt modelId="{EA657B38-C1FA-4660-ADFD-26900A99C155}" type="sibTrans" cxnId="{3676E677-BF3A-4F97-916F-013A525783B8}">
      <dgm:prSet/>
      <dgm:spPr/>
      <dgm:t>
        <a:bodyPr/>
        <a:lstStyle/>
        <a:p>
          <a:endParaRPr lang="cs-CZ"/>
        </a:p>
      </dgm:t>
    </dgm:pt>
    <dgm:pt modelId="{714EF4A8-4ABE-4412-B539-ACC79EE1A39E}">
      <dgm:prSet phldrT="[Text]"/>
      <dgm:spPr/>
      <dgm:t>
        <a:bodyPr/>
        <a:lstStyle/>
        <a:p>
          <a:r>
            <a:rPr lang="cs-CZ" b="1" dirty="0">
              <a:latin typeface="Georgia" panose="02040502050405020303" pitchFamily="18" charset="0"/>
            </a:rPr>
            <a:t>Parlament</a:t>
          </a:r>
          <a:endParaRPr lang="cs-CZ" dirty="0"/>
        </a:p>
      </dgm:t>
    </dgm:pt>
    <dgm:pt modelId="{067532D6-9E10-4F54-BC14-0892AD109063}" type="parTrans" cxnId="{978B07E2-D584-419A-B4E8-925AF2E05CC6}">
      <dgm:prSet/>
      <dgm:spPr/>
      <dgm:t>
        <a:bodyPr/>
        <a:lstStyle/>
        <a:p>
          <a:endParaRPr lang="cs-CZ"/>
        </a:p>
      </dgm:t>
    </dgm:pt>
    <dgm:pt modelId="{652E7DCC-C959-4EB9-8B1A-AF9A7F4D6259}" type="sibTrans" cxnId="{978B07E2-D584-419A-B4E8-925AF2E05CC6}">
      <dgm:prSet/>
      <dgm:spPr/>
      <dgm:t>
        <a:bodyPr/>
        <a:lstStyle/>
        <a:p>
          <a:endParaRPr lang="cs-CZ"/>
        </a:p>
      </dgm:t>
    </dgm:pt>
    <dgm:pt modelId="{36F386B0-CBD9-4E53-8550-1CDE3A8B3112}">
      <dgm:prSet phldrT="[Text]"/>
      <dgm:spPr/>
      <dgm:t>
        <a:bodyPr/>
        <a:lstStyle/>
        <a:p>
          <a:r>
            <a:rPr lang="cs-CZ" b="1">
              <a:latin typeface="Georgia" panose="02040502050405020303" pitchFamily="18" charset="0"/>
            </a:rPr>
            <a:t>Komise</a:t>
          </a:r>
          <a:endParaRPr lang="cs-CZ" dirty="0"/>
        </a:p>
      </dgm:t>
    </dgm:pt>
    <dgm:pt modelId="{4F3466AC-09B2-4B09-B74D-AE0F57C9CA56}" type="parTrans" cxnId="{47C94CD3-3CB0-4BD3-8CAA-456AD6E5BC6D}">
      <dgm:prSet/>
      <dgm:spPr/>
      <dgm:t>
        <a:bodyPr/>
        <a:lstStyle/>
        <a:p>
          <a:endParaRPr lang="cs-CZ"/>
        </a:p>
      </dgm:t>
    </dgm:pt>
    <dgm:pt modelId="{17A23D21-2AED-4D79-9911-5DAAAF2AB911}" type="sibTrans" cxnId="{47C94CD3-3CB0-4BD3-8CAA-456AD6E5BC6D}">
      <dgm:prSet/>
      <dgm:spPr/>
      <dgm:t>
        <a:bodyPr/>
        <a:lstStyle/>
        <a:p>
          <a:endParaRPr lang="cs-CZ"/>
        </a:p>
      </dgm:t>
    </dgm:pt>
    <dgm:pt modelId="{FB5FBC94-0090-4B75-9EEE-D80EA977E6A9}" type="pres">
      <dgm:prSet presAssocID="{B5619971-843D-452D-80E4-B3FC2168BCE9}" presName="Name0" presStyleCnt="0">
        <dgm:presLayoutVars>
          <dgm:dir/>
          <dgm:resizeHandles val="exact"/>
        </dgm:presLayoutVars>
      </dgm:prSet>
      <dgm:spPr/>
    </dgm:pt>
    <dgm:pt modelId="{B26C8A86-1CCC-427D-A4C7-B48FDC2F1784}" type="pres">
      <dgm:prSet presAssocID="{6C4D2299-8D33-49BD-B511-5D4741848C27}" presName="node" presStyleLbl="node1" presStyleIdx="0" presStyleCnt="3">
        <dgm:presLayoutVars>
          <dgm:bulletEnabled val="1"/>
        </dgm:presLayoutVars>
      </dgm:prSet>
      <dgm:spPr/>
    </dgm:pt>
    <dgm:pt modelId="{A24D129E-EE79-46F7-89CC-F50856F44AC8}" type="pres">
      <dgm:prSet presAssocID="{EA657B38-C1FA-4660-ADFD-26900A99C155}" presName="sibTrans" presStyleLbl="sibTrans2D1" presStyleIdx="0" presStyleCnt="3"/>
      <dgm:spPr/>
    </dgm:pt>
    <dgm:pt modelId="{EC209938-4D9B-44C9-98F2-735E5236C9E1}" type="pres">
      <dgm:prSet presAssocID="{EA657B38-C1FA-4660-ADFD-26900A99C155}" presName="connectorText" presStyleLbl="sibTrans2D1" presStyleIdx="0" presStyleCnt="3"/>
      <dgm:spPr/>
    </dgm:pt>
    <dgm:pt modelId="{36DB3D0D-391B-4E5C-81C5-66791F0C0650}" type="pres">
      <dgm:prSet presAssocID="{714EF4A8-4ABE-4412-B539-ACC79EE1A39E}" presName="node" presStyleLbl="node1" presStyleIdx="1" presStyleCnt="3">
        <dgm:presLayoutVars>
          <dgm:bulletEnabled val="1"/>
        </dgm:presLayoutVars>
      </dgm:prSet>
      <dgm:spPr/>
    </dgm:pt>
    <dgm:pt modelId="{A10D8986-F7CE-4EC7-B376-DA542D061EBC}" type="pres">
      <dgm:prSet presAssocID="{652E7DCC-C959-4EB9-8B1A-AF9A7F4D6259}" presName="sibTrans" presStyleLbl="sibTrans2D1" presStyleIdx="1" presStyleCnt="3"/>
      <dgm:spPr/>
    </dgm:pt>
    <dgm:pt modelId="{48522815-E136-456D-824B-2EE1ECDDDEF1}" type="pres">
      <dgm:prSet presAssocID="{652E7DCC-C959-4EB9-8B1A-AF9A7F4D6259}" presName="connectorText" presStyleLbl="sibTrans2D1" presStyleIdx="1" presStyleCnt="3"/>
      <dgm:spPr/>
    </dgm:pt>
    <dgm:pt modelId="{4C4E2582-0E06-44A9-B07E-A8C23D610A87}" type="pres">
      <dgm:prSet presAssocID="{36F386B0-CBD9-4E53-8550-1CDE3A8B3112}" presName="node" presStyleLbl="node1" presStyleIdx="2" presStyleCnt="3">
        <dgm:presLayoutVars>
          <dgm:bulletEnabled val="1"/>
        </dgm:presLayoutVars>
      </dgm:prSet>
      <dgm:spPr/>
    </dgm:pt>
    <dgm:pt modelId="{82ACF0F3-E739-4413-A59D-D2D28CDBF822}" type="pres">
      <dgm:prSet presAssocID="{17A23D21-2AED-4D79-9911-5DAAAF2AB911}" presName="sibTrans" presStyleLbl="sibTrans2D1" presStyleIdx="2" presStyleCnt="3"/>
      <dgm:spPr/>
    </dgm:pt>
    <dgm:pt modelId="{E7AD2B8A-B287-424F-9CCF-F92721503C92}" type="pres">
      <dgm:prSet presAssocID="{17A23D21-2AED-4D79-9911-5DAAAF2AB911}" presName="connectorText" presStyleLbl="sibTrans2D1" presStyleIdx="2" presStyleCnt="3"/>
      <dgm:spPr/>
    </dgm:pt>
  </dgm:ptLst>
  <dgm:cxnLst>
    <dgm:cxn modelId="{3F58990E-1431-4DF8-9353-DBBDCF46114E}" type="presOf" srcId="{B5619971-843D-452D-80E4-B3FC2168BCE9}" destId="{FB5FBC94-0090-4B75-9EEE-D80EA977E6A9}" srcOrd="0" destOrd="0" presId="urn:microsoft.com/office/officeart/2005/8/layout/cycle7"/>
    <dgm:cxn modelId="{88F5FB21-5DDF-46E1-B7E6-1E341209566F}" type="presOf" srcId="{36F386B0-CBD9-4E53-8550-1CDE3A8B3112}" destId="{4C4E2582-0E06-44A9-B07E-A8C23D610A87}" srcOrd="0" destOrd="0" presId="urn:microsoft.com/office/officeart/2005/8/layout/cycle7"/>
    <dgm:cxn modelId="{1943FE37-53AB-443A-9E01-0A9A596AE03E}" type="presOf" srcId="{652E7DCC-C959-4EB9-8B1A-AF9A7F4D6259}" destId="{A10D8986-F7CE-4EC7-B376-DA542D061EBC}" srcOrd="0" destOrd="0" presId="urn:microsoft.com/office/officeart/2005/8/layout/cycle7"/>
    <dgm:cxn modelId="{2CF8933F-8700-4CA6-898B-716A51F2F22A}" type="presOf" srcId="{17A23D21-2AED-4D79-9911-5DAAAF2AB911}" destId="{82ACF0F3-E739-4413-A59D-D2D28CDBF822}" srcOrd="0" destOrd="0" presId="urn:microsoft.com/office/officeart/2005/8/layout/cycle7"/>
    <dgm:cxn modelId="{45644964-016E-436E-9FA7-7BAD88292A01}" type="presOf" srcId="{6C4D2299-8D33-49BD-B511-5D4741848C27}" destId="{B26C8A86-1CCC-427D-A4C7-B48FDC2F1784}" srcOrd="0" destOrd="0" presId="urn:microsoft.com/office/officeart/2005/8/layout/cycle7"/>
    <dgm:cxn modelId="{1E52A954-7D3E-4818-A28E-D396942FF875}" type="presOf" srcId="{17A23D21-2AED-4D79-9911-5DAAAF2AB911}" destId="{E7AD2B8A-B287-424F-9CCF-F92721503C92}" srcOrd="1" destOrd="0" presId="urn:microsoft.com/office/officeart/2005/8/layout/cycle7"/>
    <dgm:cxn modelId="{3676E677-BF3A-4F97-916F-013A525783B8}" srcId="{B5619971-843D-452D-80E4-B3FC2168BCE9}" destId="{6C4D2299-8D33-49BD-B511-5D4741848C27}" srcOrd="0" destOrd="0" parTransId="{B6A76A33-7120-4FBC-915F-FE1EE359BA85}" sibTransId="{EA657B38-C1FA-4660-ADFD-26900A99C155}"/>
    <dgm:cxn modelId="{F0301259-D823-49A6-AA4C-781D1CFEF67A}" type="presOf" srcId="{714EF4A8-4ABE-4412-B539-ACC79EE1A39E}" destId="{36DB3D0D-391B-4E5C-81C5-66791F0C0650}" srcOrd="0" destOrd="0" presId="urn:microsoft.com/office/officeart/2005/8/layout/cycle7"/>
    <dgm:cxn modelId="{8F2A9785-7572-4AB6-956A-C61B70C9F3DF}" type="presOf" srcId="{EA657B38-C1FA-4660-ADFD-26900A99C155}" destId="{EC209938-4D9B-44C9-98F2-735E5236C9E1}" srcOrd="1" destOrd="0" presId="urn:microsoft.com/office/officeart/2005/8/layout/cycle7"/>
    <dgm:cxn modelId="{11F182BA-A9D7-4467-861B-57CE01B9F35A}" type="presOf" srcId="{652E7DCC-C959-4EB9-8B1A-AF9A7F4D6259}" destId="{48522815-E136-456D-824B-2EE1ECDDDEF1}" srcOrd="1" destOrd="0" presId="urn:microsoft.com/office/officeart/2005/8/layout/cycle7"/>
    <dgm:cxn modelId="{47C94CD3-3CB0-4BD3-8CAA-456AD6E5BC6D}" srcId="{B5619971-843D-452D-80E4-B3FC2168BCE9}" destId="{36F386B0-CBD9-4E53-8550-1CDE3A8B3112}" srcOrd="2" destOrd="0" parTransId="{4F3466AC-09B2-4B09-B74D-AE0F57C9CA56}" sibTransId="{17A23D21-2AED-4D79-9911-5DAAAF2AB911}"/>
    <dgm:cxn modelId="{687C6CDC-B8B2-4F96-816E-C9DF9B765C12}" type="presOf" srcId="{EA657B38-C1FA-4660-ADFD-26900A99C155}" destId="{A24D129E-EE79-46F7-89CC-F50856F44AC8}" srcOrd="0" destOrd="0" presId="urn:microsoft.com/office/officeart/2005/8/layout/cycle7"/>
    <dgm:cxn modelId="{978B07E2-D584-419A-B4E8-925AF2E05CC6}" srcId="{B5619971-843D-452D-80E4-B3FC2168BCE9}" destId="{714EF4A8-4ABE-4412-B539-ACC79EE1A39E}" srcOrd="1" destOrd="0" parTransId="{067532D6-9E10-4F54-BC14-0892AD109063}" sibTransId="{652E7DCC-C959-4EB9-8B1A-AF9A7F4D6259}"/>
    <dgm:cxn modelId="{158EAAD8-48F7-4BF3-AE1B-944D214D34DA}" type="presParOf" srcId="{FB5FBC94-0090-4B75-9EEE-D80EA977E6A9}" destId="{B26C8A86-1CCC-427D-A4C7-B48FDC2F1784}" srcOrd="0" destOrd="0" presId="urn:microsoft.com/office/officeart/2005/8/layout/cycle7"/>
    <dgm:cxn modelId="{4268D712-45C6-4A33-A730-DE3D456166F7}" type="presParOf" srcId="{FB5FBC94-0090-4B75-9EEE-D80EA977E6A9}" destId="{A24D129E-EE79-46F7-89CC-F50856F44AC8}" srcOrd="1" destOrd="0" presId="urn:microsoft.com/office/officeart/2005/8/layout/cycle7"/>
    <dgm:cxn modelId="{DB2E7C1C-F15D-4A7F-BB84-036C363C2952}" type="presParOf" srcId="{A24D129E-EE79-46F7-89CC-F50856F44AC8}" destId="{EC209938-4D9B-44C9-98F2-735E5236C9E1}" srcOrd="0" destOrd="0" presId="urn:microsoft.com/office/officeart/2005/8/layout/cycle7"/>
    <dgm:cxn modelId="{81E6761B-950C-45E9-900B-FCD93FBAB30A}" type="presParOf" srcId="{FB5FBC94-0090-4B75-9EEE-D80EA977E6A9}" destId="{36DB3D0D-391B-4E5C-81C5-66791F0C0650}" srcOrd="2" destOrd="0" presId="urn:microsoft.com/office/officeart/2005/8/layout/cycle7"/>
    <dgm:cxn modelId="{A3C77FAD-0DF1-429A-9BFB-B38D918839E8}" type="presParOf" srcId="{FB5FBC94-0090-4B75-9EEE-D80EA977E6A9}" destId="{A10D8986-F7CE-4EC7-B376-DA542D061EBC}" srcOrd="3" destOrd="0" presId="urn:microsoft.com/office/officeart/2005/8/layout/cycle7"/>
    <dgm:cxn modelId="{E09A5643-D17F-4816-80D5-10A7D6C759AD}" type="presParOf" srcId="{A10D8986-F7CE-4EC7-B376-DA542D061EBC}" destId="{48522815-E136-456D-824B-2EE1ECDDDEF1}" srcOrd="0" destOrd="0" presId="urn:microsoft.com/office/officeart/2005/8/layout/cycle7"/>
    <dgm:cxn modelId="{DA1E9AA9-181B-4DE3-BD45-E7A516BE572B}" type="presParOf" srcId="{FB5FBC94-0090-4B75-9EEE-D80EA977E6A9}" destId="{4C4E2582-0E06-44A9-B07E-A8C23D610A87}" srcOrd="4" destOrd="0" presId="urn:microsoft.com/office/officeart/2005/8/layout/cycle7"/>
    <dgm:cxn modelId="{04CBBFAD-6339-400E-88AA-E1CBD8D4BCA5}" type="presParOf" srcId="{FB5FBC94-0090-4B75-9EEE-D80EA977E6A9}" destId="{82ACF0F3-E739-4413-A59D-D2D28CDBF822}" srcOrd="5" destOrd="0" presId="urn:microsoft.com/office/officeart/2005/8/layout/cycle7"/>
    <dgm:cxn modelId="{EE7F8256-EAB8-407A-9607-208FE85671D0}" type="presParOf" srcId="{82ACF0F3-E739-4413-A59D-D2D28CDBF822}" destId="{E7AD2B8A-B287-424F-9CCF-F92721503C9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619971-843D-452D-80E4-B3FC2168BCE9}" type="doc">
      <dgm:prSet loTypeId="urn:microsoft.com/office/officeart/2005/8/layout/cycle7" loCatId="cycle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cs-CZ"/>
        </a:p>
      </dgm:t>
    </dgm:pt>
    <dgm:pt modelId="{6C4D2299-8D33-49BD-B511-5D4741848C27}">
      <dgm:prSet phldrT="[Text]"/>
      <dgm:spPr/>
      <dgm:t>
        <a:bodyPr/>
        <a:lstStyle/>
        <a:p>
          <a:r>
            <a:rPr lang="cs-CZ" b="1" dirty="0">
              <a:latin typeface="Georgia" panose="02040502050405020303" pitchFamily="18" charset="0"/>
            </a:rPr>
            <a:t>Vláda</a:t>
          </a:r>
        </a:p>
      </dgm:t>
    </dgm:pt>
    <dgm:pt modelId="{B6A76A33-7120-4FBC-915F-FE1EE359BA85}" type="parTrans" cxnId="{3676E677-BF3A-4F97-916F-013A525783B8}">
      <dgm:prSet/>
      <dgm:spPr/>
      <dgm:t>
        <a:bodyPr/>
        <a:lstStyle/>
        <a:p>
          <a:endParaRPr lang="cs-CZ"/>
        </a:p>
      </dgm:t>
    </dgm:pt>
    <dgm:pt modelId="{EA657B38-C1FA-4660-ADFD-26900A99C155}" type="sibTrans" cxnId="{3676E677-BF3A-4F97-916F-013A525783B8}">
      <dgm:prSet/>
      <dgm:spPr/>
      <dgm:t>
        <a:bodyPr/>
        <a:lstStyle/>
        <a:p>
          <a:endParaRPr lang="cs-CZ"/>
        </a:p>
      </dgm:t>
    </dgm:pt>
    <dgm:pt modelId="{714EF4A8-4ABE-4412-B539-ACC79EE1A39E}">
      <dgm:prSet phldrT="[Text]"/>
      <dgm:spPr/>
      <dgm:t>
        <a:bodyPr/>
        <a:lstStyle/>
        <a:p>
          <a:r>
            <a:rPr lang="cs-CZ" b="1" dirty="0">
              <a:latin typeface="Georgia" panose="02040502050405020303" pitchFamily="18" charset="0"/>
            </a:rPr>
            <a:t>Parlament</a:t>
          </a:r>
          <a:endParaRPr lang="cs-CZ" dirty="0"/>
        </a:p>
      </dgm:t>
    </dgm:pt>
    <dgm:pt modelId="{067532D6-9E10-4F54-BC14-0892AD109063}" type="parTrans" cxnId="{978B07E2-D584-419A-B4E8-925AF2E05CC6}">
      <dgm:prSet/>
      <dgm:spPr/>
      <dgm:t>
        <a:bodyPr/>
        <a:lstStyle/>
        <a:p>
          <a:endParaRPr lang="cs-CZ"/>
        </a:p>
      </dgm:t>
    </dgm:pt>
    <dgm:pt modelId="{652E7DCC-C959-4EB9-8B1A-AF9A7F4D6259}" type="sibTrans" cxnId="{978B07E2-D584-419A-B4E8-925AF2E05CC6}">
      <dgm:prSet/>
      <dgm:spPr/>
      <dgm:t>
        <a:bodyPr/>
        <a:lstStyle/>
        <a:p>
          <a:endParaRPr lang="cs-CZ"/>
        </a:p>
      </dgm:t>
    </dgm:pt>
    <dgm:pt modelId="{36F386B0-CBD9-4E53-8550-1CDE3A8B3112}">
      <dgm:prSet phldrT="[Text]"/>
      <dgm:spPr/>
      <dgm:t>
        <a:bodyPr/>
        <a:lstStyle/>
        <a:p>
          <a:r>
            <a:rPr lang="cs-CZ" b="1" dirty="0">
              <a:latin typeface="Georgia" panose="02040502050405020303" pitchFamily="18" charset="0"/>
            </a:rPr>
            <a:t>Ministerstva</a:t>
          </a:r>
          <a:endParaRPr lang="cs-CZ" dirty="0"/>
        </a:p>
      </dgm:t>
    </dgm:pt>
    <dgm:pt modelId="{4F3466AC-09B2-4B09-B74D-AE0F57C9CA56}" type="parTrans" cxnId="{47C94CD3-3CB0-4BD3-8CAA-456AD6E5BC6D}">
      <dgm:prSet/>
      <dgm:spPr/>
      <dgm:t>
        <a:bodyPr/>
        <a:lstStyle/>
        <a:p>
          <a:endParaRPr lang="cs-CZ"/>
        </a:p>
      </dgm:t>
    </dgm:pt>
    <dgm:pt modelId="{17A23D21-2AED-4D79-9911-5DAAAF2AB911}" type="sibTrans" cxnId="{47C94CD3-3CB0-4BD3-8CAA-456AD6E5BC6D}">
      <dgm:prSet/>
      <dgm:spPr/>
      <dgm:t>
        <a:bodyPr/>
        <a:lstStyle/>
        <a:p>
          <a:endParaRPr lang="cs-CZ"/>
        </a:p>
      </dgm:t>
    </dgm:pt>
    <dgm:pt modelId="{FB5FBC94-0090-4B75-9EEE-D80EA977E6A9}" type="pres">
      <dgm:prSet presAssocID="{B5619971-843D-452D-80E4-B3FC2168BCE9}" presName="Name0" presStyleCnt="0">
        <dgm:presLayoutVars>
          <dgm:dir/>
          <dgm:resizeHandles val="exact"/>
        </dgm:presLayoutVars>
      </dgm:prSet>
      <dgm:spPr/>
    </dgm:pt>
    <dgm:pt modelId="{B26C8A86-1CCC-427D-A4C7-B48FDC2F1784}" type="pres">
      <dgm:prSet presAssocID="{6C4D2299-8D33-49BD-B511-5D4741848C27}" presName="node" presStyleLbl="node1" presStyleIdx="0" presStyleCnt="3">
        <dgm:presLayoutVars>
          <dgm:bulletEnabled val="1"/>
        </dgm:presLayoutVars>
      </dgm:prSet>
      <dgm:spPr/>
    </dgm:pt>
    <dgm:pt modelId="{A24D129E-EE79-46F7-89CC-F50856F44AC8}" type="pres">
      <dgm:prSet presAssocID="{EA657B38-C1FA-4660-ADFD-26900A99C155}" presName="sibTrans" presStyleLbl="sibTrans2D1" presStyleIdx="0" presStyleCnt="3"/>
      <dgm:spPr/>
    </dgm:pt>
    <dgm:pt modelId="{EC209938-4D9B-44C9-98F2-735E5236C9E1}" type="pres">
      <dgm:prSet presAssocID="{EA657B38-C1FA-4660-ADFD-26900A99C155}" presName="connectorText" presStyleLbl="sibTrans2D1" presStyleIdx="0" presStyleCnt="3"/>
      <dgm:spPr/>
    </dgm:pt>
    <dgm:pt modelId="{36DB3D0D-391B-4E5C-81C5-66791F0C0650}" type="pres">
      <dgm:prSet presAssocID="{714EF4A8-4ABE-4412-B539-ACC79EE1A39E}" presName="node" presStyleLbl="node1" presStyleIdx="1" presStyleCnt="3">
        <dgm:presLayoutVars>
          <dgm:bulletEnabled val="1"/>
        </dgm:presLayoutVars>
      </dgm:prSet>
      <dgm:spPr/>
    </dgm:pt>
    <dgm:pt modelId="{A10D8986-F7CE-4EC7-B376-DA542D061EBC}" type="pres">
      <dgm:prSet presAssocID="{652E7DCC-C959-4EB9-8B1A-AF9A7F4D6259}" presName="sibTrans" presStyleLbl="sibTrans2D1" presStyleIdx="1" presStyleCnt="3"/>
      <dgm:spPr/>
    </dgm:pt>
    <dgm:pt modelId="{48522815-E136-456D-824B-2EE1ECDDDEF1}" type="pres">
      <dgm:prSet presAssocID="{652E7DCC-C959-4EB9-8B1A-AF9A7F4D6259}" presName="connectorText" presStyleLbl="sibTrans2D1" presStyleIdx="1" presStyleCnt="3"/>
      <dgm:spPr/>
    </dgm:pt>
    <dgm:pt modelId="{4C4E2582-0E06-44A9-B07E-A8C23D610A87}" type="pres">
      <dgm:prSet presAssocID="{36F386B0-CBD9-4E53-8550-1CDE3A8B3112}" presName="node" presStyleLbl="node1" presStyleIdx="2" presStyleCnt="3">
        <dgm:presLayoutVars>
          <dgm:bulletEnabled val="1"/>
        </dgm:presLayoutVars>
      </dgm:prSet>
      <dgm:spPr/>
    </dgm:pt>
    <dgm:pt modelId="{82ACF0F3-E739-4413-A59D-D2D28CDBF822}" type="pres">
      <dgm:prSet presAssocID="{17A23D21-2AED-4D79-9911-5DAAAF2AB911}" presName="sibTrans" presStyleLbl="sibTrans2D1" presStyleIdx="2" presStyleCnt="3"/>
      <dgm:spPr/>
    </dgm:pt>
    <dgm:pt modelId="{E7AD2B8A-B287-424F-9CCF-F92721503C92}" type="pres">
      <dgm:prSet presAssocID="{17A23D21-2AED-4D79-9911-5DAAAF2AB911}" presName="connectorText" presStyleLbl="sibTrans2D1" presStyleIdx="2" presStyleCnt="3"/>
      <dgm:spPr/>
    </dgm:pt>
  </dgm:ptLst>
  <dgm:cxnLst>
    <dgm:cxn modelId="{3F58990E-1431-4DF8-9353-DBBDCF46114E}" type="presOf" srcId="{B5619971-843D-452D-80E4-B3FC2168BCE9}" destId="{FB5FBC94-0090-4B75-9EEE-D80EA977E6A9}" srcOrd="0" destOrd="0" presId="urn:microsoft.com/office/officeart/2005/8/layout/cycle7"/>
    <dgm:cxn modelId="{88F5FB21-5DDF-46E1-B7E6-1E341209566F}" type="presOf" srcId="{36F386B0-CBD9-4E53-8550-1CDE3A8B3112}" destId="{4C4E2582-0E06-44A9-B07E-A8C23D610A87}" srcOrd="0" destOrd="0" presId="urn:microsoft.com/office/officeart/2005/8/layout/cycle7"/>
    <dgm:cxn modelId="{1943FE37-53AB-443A-9E01-0A9A596AE03E}" type="presOf" srcId="{652E7DCC-C959-4EB9-8B1A-AF9A7F4D6259}" destId="{A10D8986-F7CE-4EC7-B376-DA542D061EBC}" srcOrd="0" destOrd="0" presId="urn:microsoft.com/office/officeart/2005/8/layout/cycle7"/>
    <dgm:cxn modelId="{2CF8933F-8700-4CA6-898B-716A51F2F22A}" type="presOf" srcId="{17A23D21-2AED-4D79-9911-5DAAAF2AB911}" destId="{82ACF0F3-E739-4413-A59D-D2D28CDBF822}" srcOrd="0" destOrd="0" presId="urn:microsoft.com/office/officeart/2005/8/layout/cycle7"/>
    <dgm:cxn modelId="{45644964-016E-436E-9FA7-7BAD88292A01}" type="presOf" srcId="{6C4D2299-8D33-49BD-B511-5D4741848C27}" destId="{B26C8A86-1CCC-427D-A4C7-B48FDC2F1784}" srcOrd="0" destOrd="0" presId="urn:microsoft.com/office/officeart/2005/8/layout/cycle7"/>
    <dgm:cxn modelId="{1E52A954-7D3E-4818-A28E-D396942FF875}" type="presOf" srcId="{17A23D21-2AED-4D79-9911-5DAAAF2AB911}" destId="{E7AD2B8A-B287-424F-9CCF-F92721503C92}" srcOrd="1" destOrd="0" presId="urn:microsoft.com/office/officeart/2005/8/layout/cycle7"/>
    <dgm:cxn modelId="{3676E677-BF3A-4F97-916F-013A525783B8}" srcId="{B5619971-843D-452D-80E4-B3FC2168BCE9}" destId="{6C4D2299-8D33-49BD-B511-5D4741848C27}" srcOrd="0" destOrd="0" parTransId="{B6A76A33-7120-4FBC-915F-FE1EE359BA85}" sibTransId="{EA657B38-C1FA-4660-ADFD-26900A99C155}"/>
    <dgm:cxn modelId="{F0301259-D823-49A6-AA4C-781D1CFEF67A}" type="presOf" srcId="{714EF4A8-4ABE-4412-B539-ACC79EE1A39E}" destId="{36DB3D0D-391B-4E5C-81C5-66791F0C0650}" srcOrd="0" destOrd="0" presId="urn:microsoft.com/office/officeart/2005/8/layout/cycle7"/>
    <dgm:cxn modelId="{8F2A9785-7572-4AB6-956A-C61B70C9F3DF}" type="presOf" srcId="{EA657B38-C1FA-4660-ADFD-26900A99C155}" destId="{EC209938-4D9B-44C9-98F2-735E5236C9E1}" srcOrd="1" destOrd="0" presId="urn:microsoft.com/office/officeart/2005/8/layout/cycle7"/>
    <dgm:cxn modelId="{11F182BA-A9D7-4467-861B-57CE01B9F35A}" type="presOf" srcId="{652E7DCC-C959-4EB9-8B1A-AF9A7F4D6259}" destId="{48522815-E136-456D-824B-2EE1ECDDDEF1}" srcOrd="1" destOrd="0" presId="urn:microsoft.com/office/officeart/2005/8/layout/cycle7"/>
    <dgm:cxn modelId="{47C94CD3-3CB0-4BD3-8CAA-456AD6E5BC6D}" srcId="{B5619971-843D-452D-80E4-B3FC2168BCE9}" destId="{36F386B0-CBD9-4E53-8550-1CDE3A8B3112}" srcOrd="2" destOrd="0" parTransId="{4F3466AC-09B2-4B09-B74D-AE0F57C9CA56}" sibTransId="{17A23D21-2AED-4D79-9911-5DAAAF2AB911}"/>
    <dgm:cxn modelId="{687C6CDC-B8B2-4F96-816E-C9DF9B765C12}" type="presOf" srcId="{EA657B38-C1FA-4660-ADFD-26900A99C155}" destId="{A24D129E-EE79-46F7-89CC-F50856F44AC8}" srcOrd="0" destOrd="0" presId="urn:microsoft.com/office/officeart/2005/8/layout/cycle7"/>
    <dgm:cxn modelId="{978B07E2-D584-419A-B4E8-925AF2E05CC6}" srcId="{B5619971-843D-452D-80E4-B3FC2168BCE9}" destId="{714EF4A8-4ABE-4412-B539-ACC79EE1A39E}" srcOrd="1" destOrd="0" parTransId="{067532D6-9E10-4F54-BC14-0892AD109063}" sibTransId="{652E7DCC-C959-4EB9-8B1A-AF9A7F4D6259}"/>
    <dgm:cxn modelId="{158EAAD8-48F7-4BF3-AE1B-944D214D34DA}" type="presParOf" srcId="{FB5FBC94-0090-4B75-9EEE-D80EA977E6A9}" destId="{B26C8A86-1CCC-427D-A4C7-B48FDC2F1784}" srcOrd="0" destOrd="0" presId="urn:microsoft.com/office/officeart/2005/8/layout/cycle7"/>
    <dgm:cxn modelId="{4268D712-45C6-4A33-A730-DE3D456166F7}" type="presParOf" srcId="{FB5FBC94-0090-4B75-9EEE-D80EA977E6A9}" destId="{A24D129E-EE79-46F7-89CC-F50856F44AC8}" srcOrd="1" destOrd="0" presId="urn:microsoft.com/office/officeart/2005/8/layout/cycle7"/>
    <dgm:cxn modelId="{DB2E7C1C-F15D-4A7F-BB84-036C363C2952}" type="presParOf" srcId="{A24D129E-EE79-46F7-89CC-F50856F44AC8}" destId="{EC209938-4D9B-44C9-98F2-735E5236C9E1}" srcOrd="0" destOrd="0" presId="urn:microsoft.com/office/officeart/2005/8/layout/cycle7"/>
    <dgm:cxn modelId="{81E6761B-950C-45E9-900B-FCD93FBAB30A}" type="presParOf" srcId="{FB5FBC94-0090-4B75-9EEE-D80EA977E6A9}" destId="{36DB3D0D-391B-4E5C-81C5-66791F0C0650}" srcOrd="2" destOrd="0" presId="urn:microsoft.com/office/officeart/2005/8/layout/cycle7"/>
    <dgm:cxn modelId="{A3C77FAD-0DF1-429A-9BFB-B38D918839E8}" type="presParOf" srcId="{FB5FBC94-0090-4B75-9EEE-D80EA977E6A9}" destId="{A10D8986-F7CE-4EC7-B376-DA542D061EBC}" srcOrd="3" destOrd="0" presId="urn:microsoft.com/office/officeart/2005/8/layout/cycle7"/>
    <dgm:cxn modelId="{E09A5643-D17F-4816-80D5-10A7D6C759AD}" type="presParOf" srcId="{A10D8986-F7CE-4EC7-B376-DA542D061EBC}" destId="{48522815-E136-456D-824B-2EE1ECDDDEF1}" srcOrd="0" destOrd="0" presId="urn:microsoft.com/office/officeart/2005/8/layout/cycle7"/>
    <dgm:cxn modelId="{DA1E9AA9-181B-4DE3-BD45-E7A516BE572B}" type="presParOf" srcId="{FB5FBC94-0090-4B75-9EEE-D80EA977E6A9}" destId="{4C4E2582-0E06-44A9-B07E-A8C23D610A87}" srcOrd="4" destOrd="0" presId="urn:microsoft.com/office/officeart/2005/8/layout/cycle7"/>
    <dgm:cxn modelId="{04CBBFAD-6339-400E-88AA-E1CBD8D4BCA5}" type="presParOf" srcId="{FB5FBC94-0090-4B75-9EEE-D80EA977E6A9}" destId="{82ACF0F3-E739-4413-A59D-D2D28CDBF822}" srcOrd="5" destOrd="0" presId="urn:microsoft.com/office/officeart/2005/8/layout/cycle7"/>
    <dgm:cxn modelId="{EE7F8256-EAB8-407A-9607-208FE85671D0}" type="presParOf" srcId="{82ACF0F3-E739-4413-A59D-D2D28CDBF822}" destId="{E7AD2B8A-B287-424F-9CCF-F92721503C9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619971-843D-452D-80E4-B3FC2168BCE9}" type="doc">
      <dgm:prSet loTypeId="urn:microsoft.com/office/officeart/2005/8/layout/cycle7" loCatId="cycle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cs-CZ"/>
        </a:p>
      </dgm:t>
    </dgm:pt>
    <dgm:pt modelId="{6C4D2299-8D33-49BD-B511-5D4741848C27}">
      <dgm:prSet phldrT="[Text]"/>
      <dgm:spPr/>
      <dgm:t>
        <a:bodyPr/>
        <a:lstStyle/>
        <a:p>
          <a:r>
            <a:rPr lang="cs-CZ" b="1" dirty="0">
              <a:latin typeface="Georgia" panose="02040502050405020303" pitchFamily="18" charset="0"/>
            </a:rPr>
            <a:t>Dozorčí rada</a:t>
          </a:r>
        </a:p>
      </dgm:t>
    </dgm:pt>
    <dgm:pt modelId="{B6A76A33-7120-4FBC-915F-FE1EE359BA85}" type="parTrans" cxnId="{3676E677-BF3A-4F97-916F-013A525783B8}">
      <dgm:prSet/>
      <dgm:spPr/>
      <dgm:t>
        <a:bodyPr/>
        <a:lstStyle/>
        <a:p>
          <a:endParaRPr lang="cs-CZ"/>
        </a:p>
      </dgm:t>
    </dgm:pt>
    <dgm:pt modelId="{EA657B38-C1FA-4660-ADFD-26900A99C155}" type="sibTrans" cxnId="{3676E677-BF3A-4F97-916F-013A525783B8}">
      <dgm:prSet/>
      <dgm:spPr/>
      <dgm:t>
        <a:bodyPr/>
        <a:lstStyle/>
        <a:p>
          <a:endParaRPr lang="cs-CZ"/>
        </a:p>
      </dgm:t>
    </dgm:pt>
    <dgm:pt modelId="{714EF4A8-4ABE-4412-B539-ACC79EE1A39E}">
      <dgm:prSet phldrT="[Text]"/>
      <dgm:spPr/>
      <dgm:t>
        <a:bodyPr/>
        <a:lstStyle/>
        <a:p>
          <a:r>
            <a:rPr lang="cs-CZ" b="1" dirty="0">
              <a:latin typeface="Georgia" panose="02040502050405020303" pitchFamily="18" charset="0"/>
            </a:rPr>
            <a:t>Parlament</a:t>
          </a:r>
          <a:endParaRPr lang="cs-CZ" dirty="0"/>
        </a:p>
      </dgm:t>
    </dgm:pt>
    <dgm:pt modelId="{067532D6-9E10-4F54-BC14-0892AD109063}" type="parTrans" cxnId="{978B07E2-D584-419A-B4E8-925AF2E05CC6}">
      <dgm:prSet/>
      <dgm:spPr/>
      <dgm:t>
        <a:bodyPr/>
        <a:lstStyle/>
        <a:p>
          <a:endParaRPr lang="cs-CZ"/>
        </a:p>
      </dgm:t>
    </dgm:pt>
    <dgm:pt modelId="{652E7DCC-C959-4EB9-8B1A-AF9A7F4D6259}" type="sibTrans" cxnId="{978B07E2-D584-419A-B4E8-925AF2E05CC6}">
      <dgm:prSet/>
      <dgm:spPr/>
      <dgm:t>
        <a:bodyPr/>
        <a:lstStyle/>
        <a:p>
          <a:endParaRPr lang="cs-CZ"/>
        </a:p>
      </dgm:t>
    </dgm:pt>
    <dgm:pt modelId="{36F386B0-CBD9-4E53-8550-1CDE3A8B3112}">
      <dgm:prSet phldrT="[Text]"/>
      <dgm:spPr/>
      <dgm:t>
        <a:bodyPr/>
        <a:lstStyle/>
        <a:p>
          <a:r>
            <a:rPr lang="cs-CZ" b="1">
              <a:latin typeface="Georgia" panose="02040502050405020303" pitchFamily="18" charset="0"/>
            </a:rPr>
            <a:t>Komise</a:t>
          </a:r>
          <a:endParaRPr lang="cs-CZ" dirty="0"/>
        </a:p>
      </dgm:t>
    </dgm:pt>
    <dgm:pt modelId="{4F3466AC-09B2-4B09-B74D-AE0F57C9CA56}" type="parTrans" cxnId="{47C94CD3-3CB0-4BD3-8CAA-456AD6E5BC6D}">
      <dgm:prSet/>
      <dgm:spPr/>
      <dgm:t>
        <a:bodyPr/>
        <a:lstStyle/>
        <a:p>
          <a:endParaRPr lang="cs-CZ"/>
        </a:p>
      </dgm:t>
    </dgm:pt>
    <dgm:pt modelId="{17A23D21-2AED-4D79-9911-5DAAAF2AB911}" type="sibTrans" cxnId="{47C94CD3-3CB0-4BD3-8CAA-456AD6E5BC6D}">
      <dgm:prSet/>
      <dgm:spPr/>
      <dgm:t>
        <a:bodyPr/>
        <a:lstStyle/>
        <a:p>
          <a:endParaRPr lang="cs-CZ"/>
        </a:p>
      </dgm:t>
    </dgm:pt>
    <dgm:pt modelId="{FB5FBC94-0090-4B75-9EEE-D80EA977E6A9}" type="pres">
      <dgm:prSet presAssocID="{B5619971-843D-452D-80E4-B3FC2168BCE9}" presName="Name0" presStyleCnt="0">
        <dgm:presLayoutVars>
          <dgm:dir/>
          <dgm:resizeHandles val="exact"/>
        </dgm:presLayoutVars>
      </dgm:prSet>
      <dgm:spPr/>
    </dgm:pt>
    <dgm:pt modelId="{B26C8A86-1CCC-427D-A4C7-B48FDC2F1784}" type="pres">
      <dgm:prSet presAssocID="{6C4D2299-8D33-49BD-B511-5D4741848C27}" presName="node" presStyleLbl="node1" presStyleIdx="0" presStyleCnt="3">
        <dgm:presLayoutVars>
          <dgm:bulletEnabled val="1"/>
        </dgm:presLayoutVars>
      </dgm:prSet>
      <dgm:spPr/>
    </dgm:pt>
    <dgm:pt modelId="{A24D129E-EE79-46F7-89CC-F50856F44AC8}" type="pres">
      <dgm:prSet presAssocID="{EA657B38-C1FA-4660-ADFD-26900A99C155}" presName="sibTrans" presStyleLbl="sibTrans2D1" presStyleIdx="0" presStyleCnt="3"/>
      <dgm:spPr/>
    </dgm:pt>
    <dgm:pt modelId="{EC209938-4D9B-44C9-98F2-735E5236C9E1}" type="pres">
      <dgm:prSet presAssocID="{EA657B38-C1FA-4660-ADFD-26900A99C155}" presName="connectorText" presStyleLbl="sibTrans2D1" presStyleIdx="0" presStyleCnt="3"/>
      <dgm:spPr/>
    </dgm:pt>
    <dgm:pt modelId="{36DB3D0D-391B-4E5C-81C5-66791F0C0650}" type="pres">
      <dgm:prSet presAssocID="{714EF4A8-4ABE-4412-B539-ACC79EE1A39E}" presName="node" presStyleLbl="node1" presStyleIdx="1" presStyleCnt="3">
        <dgm:presLayoutVars>
          <dgm:bulletEnabled val="1"/>
        </dgm:presLayoutVars>
      </dgm:prSet>
      <dgm:spPr/>
    </dgm:pt>
    <dgm:pt modelId="{A10D8986-F7CE-4EC7-B376-DA542D061EBC}" type="pres">
      <dgm:prSet presAssocID="{652E7DCC-C959-4EB9-8B1A-AF9A7F4D6259}" presName="sibTrans" presStyleLbl="sibTrans2D1" presStyleIdx="1" presStyleCnt="3"/>
      <dgm:spPr/>
    </dgm:pt>
    <dgm:pt modelId="{48522815-E136-456D-824B-2EE1ECDDDEF1}" type="pres">
      <dgm:prSet presAssocID="{652E7DCC-C959-4EB9-8B1A-AF9A7F4D6259}" presName="connectorText" presStyleLbl="sibTrans2D1" presStyleIdx="1" presStyleCnt="3"/>
      <dgm:spPr/>
    </dgm:pt>
    <dgm:pt modelId="{4C4E2582-0E06-44A9-B07E-A8C23D610A87}" type="pres">
      <dgm:prSet presAssocID="{36F386B0-CBD9-4E53-8550-1CDE3A8B3112}" presName="node" presStyleLbl="node1" presStyleIdx="2" presStyleCnt="3">
        <dgm:presLayoutVars>
          <dgm:bulletEnabled val="1"/>
        </dgm:presLayoutVars>
      </dgm:prSet>
      <dgm:spPr/>
    </dgm:pt>
    <dgm:pt modelId="{82ACF0F3-E739-4413-A59D-D2D28CDBF822}" type="pres">
      <dgm:prSet presAssocID="{17A23D21-2AED-4D79-9911-5DAAAF2AB911}" presName="sibTrans" presStyleLbl="sibTrans2D1" presStyleIdx="2" presStyleCnt="3"/>
      <dgm:spPr/>
    </dgm:pt>
    <dgm:pt modelId="{E7AD2B8A-B287-424F-9CCF-F92721503C92}" type="pres">
      <dgm:prSet presAssocID="{17A23D21-2AED-4D79-9911-5DAAAF2AB911}" presName="connectorText" presStyleLbl="sibTrans2D1" presStyleIdx="2" presStyleCnt="3"/>
      <dgm:spPr/>
    </dgm:pt>
  </dgm:ptLst>
  <dgm:cxnLst>
    <dgm:cxn modelId="{3F58990E-1431-4DF8-9353-DBBDCF46114E}" type="presOf" srcId="{B5619971-843D-452D-80E4-B3FC2168BCE9}" destId="{FB5FBC94-0090-4B75-9EEE-D80EA977E6A9}" srcOrd="0" destOrd="0" presId="urn:microsoft.com/office/officeart/2005/8/layout/cycle7"/>
    <dgm:cxn modelId="{88F5FB21-5DDF-46E1-B7E6-1E341209566F}" type="presOf" srcId="{36F386B0-CBD9-4E53-8550-1CDE3A8B3112}" destId="{4C4E2582-0E06-44A9-B07E-A8C23D610A87}" srcOrd="0" destOrd="0" presId="urn:microsoft.com/office/officeart/2005/8/layout/cycle7"/>
    <dgm:cxn modelId="{1943FE37-53AB-443A-9E01-0A9A596AE03E}" type="presOf" srcId="{652E7DCC-C959-4EB9-8B1A-AF9A7F4D6259}" destId="{A10D8986-F7CE-4EC7-B376-DA542D061EBC}" srcOrd="0" destOrd="0" presId="urn:microsoft.com/office/officeart/2005/8/layout/cycle7"/>
    <dgm:cxn modelId="{2CF8933F-8700-4CA6-898B-716A51F2F22A}" type="presOf" srcId="{17A23D21-2AED-4D79-9911-5DAAAF2AB911}" destId="{82ACF0F3-E739-4413-A59D-D2D28CDBF822}" srcOrd="0" destOrd="0" presId="urn:microsoft.com/office/officeart/2005/8/layout/cycle7"/>
    <dgm:cxn modelId="{45644964-016E-436E-9FA7-7BAD88292A01}" type="presOf" srcId="{6C4D2299-8D33-49BD-B511-5D4741848C27}" destId="{B26C8A86-1CCC-427D-A4C7-B48FDC2F1784}" srcOrd="0" destOrd="0" presId="urn:microsoft.com/office/officeart/2005/8/layout/cycle7"/>
    <dgm:cxn modelId="{1E52A954-7D3E-4818-A28E-D396942FF875}" type="presOf" srcId="{17A23D21-2AED-4D79-9911-5DAAAF2AB911}" destId="{E7AD2B8A-B287-424F-9CCF-F92721503C92}" srcOrd="1" destOrd="0" presId="urn:microsoft.com/office/officeart/2005/8/layout/cycle7"/>
    <dgm:cxn modelId="{3676E677-BF3A-4F97-916F-013A525783B8}" srcId="{B5619971-843D-452D-80E4-B3FC2168BCE9}" destId="{6C4D2299-8D33-49BD-B511-5D4741848C27}" srcOrd="0" destOrd="0" parTransId="{B6A76A33-7120-4FBC-915F-FE1EE359BA85}" sibTransId="{EA657B38-C1FA-4660-ADFD-26900A99C155}"/>
    <dgm:cxn modelId="{F0301259-D823-49A6-AA4C-781D1CFEF67A}" type="presOf" srcId="{714EF4A8-4ABE-4412-B539-ACC79EE1A39E}" destId="{36DB3D0D-391B-4E5C-81C5-66791F0C0650}" srcOrd="0" destOrd="0" presId="urn:microsoft.com/office/officeart/2005/8/layout/cycle7"/>
    <dgm:cxn modelId="{8F2A9785-7572-4AB6-956A-C61B70C9F3DF}" type="presOf" srcId="{EA657B38-C1FA-4660-ADFD-26900A99C155}" destId="{EC209938-4D9B-44C9-98F2-735E5236C9E1}" srcOrd="1" destOrd="0" presId="urn:microsoft.com/office/officeart/2005/8/layout/cycle7"/>
    <dgm:cxn modelId="{11F182BA-A9D7-4467-861B-57CE01B9F35A}" type="presOf" srcId="{652E7DCC-C959-4EB9-8B1A-AF9A7F4D6259}" destId="{48522815-E136-456D-824B-2EE1ECDDDEF1}" srcOrd="1" destOrd="0" presId="urn:microsoft.com/office/officeart/2005/8/layout/cycle7"/>
    <dgm:cxn modelId="{47C94CD3-3CB0-4BD3-8CAA-456AD6E5BC6D}" srcId="{B5619971-843D-452D-80E4-B3FC2168BCE9}" destId="{36F386B0-CBD9-4E53-8550-1CDE3A8B3112}" srcOrd="2" destOrd="0" parTransId="{4F3466AC-09B2-4B09-B74D-AE0F57C9CA56}" sibTransId="{17A23D21-2AED-4D79-9911-5DAAAF2AB911}"/>
    <dgm:cxn modelId="{687C6CDC-B8B2-4F96-816E-C9DF9B765C12}" type="presOf" srcId="{EA657B38-C1FA-4660-ADFD-26900A99C155}" destId="{A24D129E-EE79-46F7-89CC-F50856F44AC8}" srcOrd="0" destOrd="0" presId="urn:microsoft.com/office/officeart/2005/8/layout/cycle7"/>
    <dgm:cxn modelId="{978B07E2-D584-419A-B4E8-925AF2E05CC6}" srcId="{B5619971-843D-452D-80E4-B3FC2168BCE9}" destId="{714EF4A8-4ABE-4412-B539-ACC79EE1A39E}" srcOrd="1" destOrd="0" parTransId="{067532D6-9E10-4F54-BC14-0892AD109063}" sibTransId="{652E7DCC-C959-4EB9-8B1A-AF9A7F4D6259}"/>
    <dgm:cxn modelId="{158EAAD8-48F7-4BF3-AE1B-944D214D34DA}" type="presParOf" srcId="{FB5FBC94-0090-4B75-9EEE-D80EA977E6A9}" destId="{B26C8A86-1CCC-427D-A4C7-B48FDC2F1784}" srcOrd="0" destOrd="0" presId="urn:microsoft.com/office/officeart/2005/8/layout/cycle7"/>
    <dgm:cxn modelId="{4268D712-45C6-4A33-A730-DE3D456166F7}" type="presParOf" srcId="{FB5FBC94-0090-4B75-9EEE-D80EA977E6A9}" destId="{A24D129E-EE79-46F7-89CC-F50856F44AC8}" srcOrd="1" destOrd="0" presId="urn:microsoft.com/office/officeart/2005/8/layout/cycle7"/>
    <dgm:cxn modelId="{DB2E7C1C-F15D-4A7F-BB84-036C363C2952}" type="presParOf" srcId="{A24D129E-EE79-46F7-89CC-F50856F44AC8}" destId="{EC209938-4D9B-44C9-98F2-735E5236C9E1}" srcOrd="0" destOrd="0" presId="urn:microsoft.com/office/officeart/2005/8/layout/cycle7"/>
    <dgm:cxn modelId="{81E6761B-950C-45E9-900B-FCD93FBAB30A}" type="presParOf" srcId="{FB5FBC94-0090-4B75-9EEE-D80EA977E6A9}" destId="{36DB3D0D-391B-4E5C-81C5-66791F0C0650}" srcOrd="2" destOrd="0" presId="urn:microsoft.com/office/officeart/2005/8/layout/cycle7"/>
    <dgm:cxn modelId="{A3C77FAD-0DF1-429A-9BFB-B38D918839E8}" type="presParOf" srcId="{FB5FBC94-0090-4B75-9EEE-D80EA977E6A9}" destId="{A10D8986-F7CE-4EC7-B376-DA542D061EBC}" srcOrd="3" destOrd="0" presId="urn:microsoft.com/office/officeart/2005/8/layout/cycle7"/>
    <dgm:cxn modelId="{E09A5643-D17F-4816-80D5-10A7D6C759AD}" type="presParOf" srcId="{A10D8986-F7CE-4EC7-B376-DA542D061EBC}" destId="{48522815-E136-456D-824B-2EE1ECDDDEF1}" srcOrd="0" destOrd="0" presId="urn:microsoft.com/office/officeart/2005/8/layout/cycle7"/>
    <dgm:cxn modelId="{DA1E9AA9-181B-4DE3-BD45-E7A516BE572B}" type="presParOf" srcId="{FB5FBC94-0090-4B75-9EEE-D80EA977E6A9}" destId="{4C4E2582-0E06-44A9-B07E-A8C23D610A87}" srcOrd="4" destOrd="0" presId="urn:microsoft.com/office/officeart/2005/8/layout/cycle7"/>
    <dgm:cxn modelId="{04CBBFAD-6339-400E-88AA-E1CBD8D4BCA5}" type="presParOf" srcId="{FB5FBC94-0090-4B75-9EEE-D80EA977E6A9}" destId="{82ACF0F3-E739-4413-A59D-D2D28CDBF822}" srcOrd="5" destOrd="0" presId="urn:microsoft.com/office/officeart/2005/8/layout/cycle7"/>
    <dgm:cxn modelId="{EE7F8256-EAB8-407A-9607-208FE85671D0}" type="presParOf" srcId="{82ACF0F3-E739-4413-A59D-D2D28CDBF822}" destId="{E7AD2B8A-B287-424F-9CCF-F92721503C9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C8A86-1CCC-427D-A4C7-B48FDC2F1784}">
      <dsp:nvSpPr>
        <dsp:cNvPr id="0" name=""/>
        <dsp:cNvSpPr/>
      </dsp:nvSpPr>
      <dsp:spPr>
        <a:xfrm>
          <a:off x="2943448" y="1529"/>
          <a:ext cx="2342703" cy="117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900" b="1" kern="1200">
              <a:latin typeface="Georgia" panose="02040502050405020303" pitchFamily="18" charset="0"/>
            </a:rPr>
            <a:t>Rada</a:t>
          </a:r>
          <a:endParaRPr lang="cs-CZ" sz="2900" b="1" kern="1200" dirty="0">
            <a:latin typeface="Georgia" panose="02040502050405020303" pitchFamily="18" charset="0"/>
          </a:endParaRPr>
        </a:p>
      </dsp:txBody>
      <dsp:txXfrm>
        <a:off x="2977756" y="35837"/>
        <a:ext cx="2274087" cy="1102735"/>
      </dsp:txXfrm>
    </dsp:sp>
    <dsp:sp modelId="{A24D129E-EE79-46F7-89CC-F50856F44AC8}">
      <dsp:nvSpPr>
        <dsp:cNvPr id="0" name=""/>
        <dsp:cNvSpPr/>
      </dsp:nvSpPr>
      <dsp:spPr>
        <a:xfrm rot="3600000">
          <a:off x="4471375" y="2057994"/>
          <a:ext cx="1221869" cy="409973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700" kern="1200"/>
        </a:p>
      </dsp:txBody>
      <dsp:txXfrm>
        <a:off x="4594367" y="2139989"/>
        <a:ext cx="975885" cy="245983"/>
      </dsp:txXfrm>
    </dsp:sp>
    <dsp:sp modelId="{36DB3D0D-391B-4E5C-81C5-66791F0C0650}">
      <dsp:nvSpPr>
        <dsp:cNvPr id="0" name=""/>
        <dsp:cNvSpPr/>
      </dsp:nvSpPr>
      <dsp:spPr>
        <a:xfrm>
          <a:off x="4878468" y="3353082"/>
          <a:ext cx="2342703" cy="117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900" b="1" kern="1200" dirty="0">
              <a:latin typeface="Georgia" panose="02040502050405020303" pitchFamily="18" charset="0"/>
            </a:rPr>
            <a:t>Parlament</a:t>
          </a:r>
          <a:endParaRPr lang="cs-CZ" sz="2900" kern="1200" dirty="0"/>
        </a:p>
      </dsp:txBody>
      <dsp:txXfrm>
        <a:off x="4912776" y="3387390"/>
        <a:ext cx="2274087" cy="1102735"/>
      </dsp:txXfrm>
    </dsp:sp>
    <dsp:sp modelId="{A10D8986-F7CE-4EC7-B376-DA542D061EBC}">
      <dsp:nvSpPr>
        <dsp:cNvPr id="0" name=""/>
        <dsp:cNvSpPr/>
      </dsp:nvSpPr>
      <dsp:spPr>
        <a:xfrm rot="10800000">
          <a:off x="3503865" y="3733771"/>
          <a:ext cx="1221869" cy="409973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700" kern="1200"/>
        </a:p>
      </dsp:txBody>
      <dsp:txXfrm rot="10800000">
        <a:off x="3626857" y="3815766"/>
        <a:ext cx="975885" cy="245983"/>
      </dsp:txXfrm>
    </dsp:sp>
    <dsp:sp modelId="{4C4E2582-0E06-44A9-B07E-A8C23D610A87}">
      <dsp:nvSpPr>
        <dsp:cNvPr id="0" name=""/>
        <dsp:cNvSpPr/>
      </dsp:nvSpPr>
      <dsp:spPr>
        <a:xfrm>
          <a:off x="1008428" y="3353082"/>
          <a:ext cx="2342703" cy="117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900" b="1" kern="1200">
              <a:latin typeface="Georgia" panose="02040502050405020303" pitchFamily="18" charset="0"/>
            </a:rPr>
            <a:t>Komise</a:t>
          </a:r>
          <a:endParaRPr lang="cs-CZ" sz="2900" kern="1200" dirty="0"/>
        </a:p>
      </dsp:txBody>
      <dsp:txXfrm>
        <a:off x="1042736" y="3387390"/>
        <a:ext cx="2274087" cy="1102735"/>
      </dsp:txXfrm>
    </dsp:sp>
    <dsp:sp modelId="{82ACF0F3-E739-4413-A59D-D2D28CDBF822}">
      <dsp:nvSpPr>
        <dsp:cNvPr id="0" name=""/>
        <dsp:cNvSpPr/>
      </dsp:nvSpPr>
      <dsp:spPr>
        <a:xfrm rot="18000000">
          <a:off x="2536355" y="2057994"/>
          <a:ext cx="1221869" cy="409973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700" kern="1200"/>
        </a:p>
      </dsp:txBody>
      <dsp:txXfrm>
        <a:off x="2659347" y="2139989"/>
        <a:ext cx="975885" cy="2459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C8A86-1CCC-427D-A4C7-B48FDC2F1784}">
      <dsp:nvSpPr>
        <dsp:cNvPr id="0" name=""/>
        <dsp:cNvSpPr/>
      </dsp:nvSpPr>
      <dsp:spPr>
        <a:xfrm>
          <a:off x="2943448" y="1529"/>
          <a:ext cx="2342703" cy="117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b="1" kern="1200" dirty="0">
              <a:latin typeface="Georgia" panose="02040502050405020303" pitchFamily="18" charset="0"/>
            </a:rPr>
            <a:t>Vláda</a:t>
          </a:r>
        </a:p>
      </dsp:txBody>
      <dsp:txXfrm>
        <a:off x="2977756" y="35837"/>
        <a:ext cx="2274087" cy="1102735"/>
      </dsp:txXfrm>
    </dsp:sp>
    <dsp:sp modelId="{A24D129E-EE79-46F7-89CC-F50856F44AC8}">
      <dsp:nvSpPr>
        <dsp:cNvPr id="0" name=""/>
        <dsp:cNvSpPr/>
      </dsp:nvSpPr>
      <dsp:spPr>
        <a:xfrm rot="3600000">
          <a:off x="4471375" y="2057994"/>
          <a:ext cx="1221869" cy="409973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700" kern="1200"/>
        </a:p>
      </dsp:txBody>
      <dsp:txXfrm>
        <a:off x="4594367" y="2139989"/>
        <a:ext cx="975885" cy="245983"/>
      </dsp:txXfrm>
    </dsp:sp>
    <dsp:sp modelId="{36DB3D0D-391B-4E5C-81C5-66791F0C0650}">
      <dsp:nvSpPr>
        <dsp:cNvPr id="0" name=""/>
        <dsp:cNvSpPr/>
      </dsp:nvSpPr>
      <dsp:spPr>
        <a:xfrm>
          <a:off x="4878468" y="3353082"/>
          <a:ext cx="2342703" cy="117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b="1" kern="1200" dirty="0">
              <a:latin typeface="Georgia" panose="02040502050405020303" pitchFamily="18" charset="0"/>
            </a:rPr>
            <a:t>Parlament</a:t>
          </a:r>
          <a:endParaRPr lang="cs-CZ" sz="2500" kern="1200" dirty="0"/>
        </a:p>
      </dsp:txBody>
      <dsp:txXfrm>
        <a:off x="4912776" y="3387390"/>
        <a:ext cx="2274087" cy="1102735"/>
      </dsp:txXfrm>
    </dsp:sp>
    <dsp:sp modelId="{A10D8986-F7CE-4EC7-B376-DA542D061EBC}">
      <dsp:nvSpPr>
        <dsp:cNvPr id="0" name=""/>
        <dsp:cNvSpPr/>
      </dsp:nvSpPr>
      <dsp:spPr>
        <a:xfrm rot="10800000">
          <a:off x="3503865" y="3733771"/>
          <a:ext cx="1221869" cy="409973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700" kern="1200"/>
        </a:p>
      </dsp:txBody>
      <dsp:txXfrm rot="10800000">
        <a:off x="3626857" y="3815766"/>
        <a:ext cx="975885" cy="245983"/>
      </dsp:txXfrm>
    </dsp:sp>
    <dsp:sp modelId="{4C4E2582-0E06-44A9-B07E-A8C23D610A87}">
      <dsp:nvSpPr>
        <dsp:cNvPr id="0" name=""/>
        <dsp:cNvSpPr/>
      </dsp:nvSpPr>
      <dsp:spPr>
        <a:xfrm>
          <a:off x="1008428" y="3353082"/>
          <a:ext cx="2342703" cy="117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b="1" kern="1200" dirty="0">
              <a:latin typeface="Georgia" panose="02040502050405020303" pitchFamily="18" charset="0"/>
            </a:rPr>
            <a:t>Ministerstva</a:t>
          </a:r>
          <a:endParaRPr lang="cs-CZ" sz="2500" kern="1200" dirty="0"/>
        </a:p>
      </dsp:txBody>
      <dsp:txXfrm>
        <a:off x="1042736" y="3387390"/>
        <a:ext cx="2274087" cy="1102735"/>
      </dsp:txXfrm>
    </dsp:sp>
    <dsp:sp modelId="{82ACF0F3-E739-4413-A59D-D2D28CDBF822}">
      <dsp:nvSpPr>
        <dsp:cNvPr id="0" name=""/>
        <dsp:cNvSpPr/>
      </dsp:nvSpPr>
      <dsp:spPr>
        <a:xfrm rot="18000000">
          <a:off x="2536355" y="2057994"/>
          <a:ext cx="1221869" cy="409973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700" kern="1200"/>
        </a:p>
      </dsp:txBody>
      <dsp:txXfrm>
        <a:off x="2659347" y="2139989"/>
        <a:ext cx="975885" cy="2459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C8A86-1CCC-427D-A4C7-B48FDC2F1784}">
      <dsp:nvSpPr>
        <dsp:cNvPr id="0" name=""/>
        <dsp:cNvSpPr/>
      </dsp:nvSpPr>
      <dsp:spPr>
        <a:xfrm>
          <a:off x="2943448" y="1529"/>
          <a:ext cx="2342703" cy="117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900" b="1" kern="1200" dirty="0">
              <a:latin typeface="Georgia" panose="02040502050405020303" pitchFamily="18" charset="0"/>
            </a:rPr>
            <a:t>Dozorčí rada</a:t>
          </a:r>
        </a:p>
      </dsp:txBody>
      <dsp:txXfrm>
        <a:off x="2977756" y="35837"/>
        <a:ext cx="2274087" cy="1102735"/>
      </dsp:txXfrm>
    </dsp:sp>
    <dsp:sp modelId="{A24D129E-EE79-46F7-89CC-F50856F44AC8}">
      <dsp:nvSpPr>
        <dsp:cNvPr id="0" name=""/>
        <dsp:cNvSpPr/>
      </dsp:nvSpPr>
      <dsp:spPr>
        <a:xfrm rot="3600000">
          <a:off x="4471375" y="2057994"/>
          <a:ext cx="1221869" cy="409973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700" kern="1200"/>
        </a:p>
      </dsp:txBody>
      <dsp:txXfrm>
        <a:off x="4594367" y="2139989"/>
        <a:ext cx="975885" cy="245983"/>
      </dsp:txXfrm>
    </dsp:sp>
    <dsp:sp modelId="{36DB3D0D-391B-4E5C-81C5-66791F0C0650}">
      <dsp:nvSpPr>
        <dsp:cNvPr id="0" name=""/>
        <dsp:cNvSpPr/>
      </dsp:nvSpPr>
      <dsp:spPr>
        <a:xfrm>
          <a:off x="4878468" y="3353082"/>
          <a:ext cx="2342703" cy="117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900" b="1" kern="1200" dirty="0">
              <a:latin typeface="Georgia" panose="02040502050405020303" pitchFamily="18" charset="0"/>
            </a:rPr>
            <a:t>Parlament</a:t>
          </a:r>
          <a:endParaRPr lang="cs-CZ" sz="2900" kern="1200" dirty="0"/>
        </a:p>
      </dsp:txBody>
      <dsp:txXfrm>
        <a:off x="4912776" y="3387390"/>
        <a:ext cx="2274087" cy="1102735"/>
      </dsp:txXfrm>
    </dsp:sp>
    <dsp:sp modelId="{A10D8986-F7CE-4EC7-B376-DA542D061EBC}">
      <dsp:nvSpPr>
        <dsp:cNvPr id="0" name=""/>
        <dsp:cNvSpPr/>
      </dsp:nvSpPr>
      <dsp:spPr>
        <a:xfrm rot="10800000">
          <a:off x="3503865" y="3733771"/>
          <a:ext cx="1221869" cy="409973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700" kern="1200"/>
        </a:p>
      </dsp:txBody>
      <dsp:txXfrm rot="10800000">
        <a:off x="3626857" y="3815766"/>
        <a:ext cx="975885" cy="245983"/>
      </dsp:txXfrm>
    </dsp:sp>
    <dsp:sp modelId="{4C4E2582-0E06-44A9-B07E-A8C23D610A87}">
      <dsp:nvSpPr>
        <dsp:cNvPr id="0" name=""/>
        <dsp:cNvSpPr/>
      </dsp:nvSpPr>
      <dsp:spPr>
        <a:xfrm>
          <a:off x="1008428" y="3353082"/>
          <a:ext cx="2342703" cy="117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900" b="1" kern="1200">
              <a:latin typeface="Georgia" panose="02040502050405020303" pitchFamily="18" charset="0"/>
            </a:rPr>
            <a:t>Komise</a:t>
          </a:r>
          <a:endParaRPr lang="cs-CZ" sz="2900" kern="1200" dirty="0"/>
        </a:p>
      </dsp:txBody>
      <dsp:txXfrm>
        <a:off x="1042736" y="3387390"/>
        <a:ext cx="2274087" cy="1102735"/>
      </dsp:txXfrm>
    </dsp:sp>
    <dsp:sp modelId="{82ACF0F3-E739-4413-A59D-D2D28CDBF822}">
      <dsp:nvSpPr>
        <dsp:cNvPr id="0" name=""/>
        <dsp:cNvSpPr/>
      </dsp:nvSpPr>
      <dsp:spPr>
        <a:xfrm rot="18000000">
          <a:off x="2536355" y="2057994"/>
          <a:ext cx="1221869" cy="409973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700" kern="1200"/>
        </a:p>
      </dsp:txBody>
      <dsp:txXfrm>
        <a:off x="2659347" y="2139989"/>
        <a:ext cx="975885" cy="245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0161E-0F78-45E3-B275-149B82AF1AD3}" type="datetimeFigureOut">
              <a:rPr lang="cs-CZ" smtClean="0"/>
              <a:pPr/>
              <a:t>31.10.2022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98A22-A276-45C4-8BF6-24A1D0D2461E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EE1F2-EF03-47DD-986D-50F6D859B545}" type="datetimeFigureOut">
              <a:rPr lang="cs-CZ" smtClean="0"/>
              <a:pPr/>
              <a:t>31.10.2022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34A86-F94F-4BEF-82FD-CA5B39AF7B5C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34A86-F94F-4BEF-82FD-CA5B39AF7B5C}" type="slidenum">
              <a:rPr lang="cs-CZ" smtClean="0"/>
              <a:pPr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434A86-F94F-4BEF-82FD-CA5B39AF7B5C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434A86-F94F-4BEF-82FD-CA5B39AF7B5C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575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95438" y="306388"/>
            <a:ext cx="3544887" cy="26590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57200" y="3240911"/>
            <a:ext cx="5872480" cy="6248254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673D3C-7F86-4846-9EB7-8F205416B76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847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4888" y="306388"/>
            <a:ext cx="4725987" cy="26590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57200" y="3619499"/>
            <a:ext cx="5872480" cy="5869665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673D3C-7F86-4846-9EB7-8F205416B76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847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Klepnutím lze upravit styl předlohy podnadpisů.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12C5D-CA99-441B-80B1-98193F87DE34}" type="datetime1">
              <a:rPr lang="cs-CZ" smtClean="0"/>
              <a:pPr/>
              <a:t>31.10.2022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C1C8B-CAD8-44E8-AECF-3F65C6F60DD7}" type="datetime1">
              <a:rPr lang="cs-CZ" smtClean="0"/>
              <a:pPr/>
              <a:t>31.10.2022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593D7-D99F-4F0B-88A2-186E0BB4B75C}" type="datetime1">
              <a:rPr lang="cs-CZ" smtClean="0"/>
              <a:pPr/>
              <a:t>31.10.2022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355600" y="4513236"/>
            <a:ext cx="8051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EA-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3" y="1482103"/>
            <a:ext cx="886270" cy="11707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6" y="2774661"/>
            <a:ext cx="8208262" cy="1634067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Calibri" panose="020F0502020204030204" pitchFamily="34" charset="0"/>
              <a:buNone/>
              <a:tabLst/>
              <a:defRPr lang="en-US" sz="3600" b="1" kern="1200" dirty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lang="en-US" dirty="0"/>
              <a:t>Presentation Title – 1 or 2 lines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6" y="4672117"/>
            <a:ext cx="8208963" cy="475764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Calibri" panose="020F0502020204030204" pitchFamily="34" charset="0"/>
              <a:buNone/>
              <a:tabLst/>
              <a:defRPr lang="en-US" sz="1800" kern="1200" baseline="0" dirty="0" smtClean="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lang="en-US" dirty="0"/>
              <a:t>Name of presenter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6" y="5147880"/>
            <a:ext cx="8208963" cy="471947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Calibri" panose="020F0502020204030204" pitchFamily="34" charset="0"/>
              <a:buNone/>
              <a:tabLst/>
              <a:defRPr lang="en-US" sz="1800" kern="1200" baseline="0" dirty="0" smtClean="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Location and date of presentation</a:t>
            </a:r>
            <a:endParaRPr lang="en-GB" dirty="0"/>
          </a:p>
        </p:txBody>
      </p:sp>
      <p:sp>
        <p:nvSpPr>
          <p:cNvPr id="20" name="Footer Placeholder 11"/>
          <p:cNvSpPr txBox="1">
            <a:spLocks/>
          </p:cNvSpPr>
          <p:nvPr userDrawn="1"/>
        </p:nvSpPr>
        <p:spPr>
          <a:xfrm>
            <a:off x="85356" y="6525344"/>
            <a:ext cx="1304844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600" dirty="0">
                <a:solidFill>
                  <a:srgbClr val="000000">
                    <a:tint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IEA 2019.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48283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Graph &amp; 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  <p:custDataLst>
              <p:tags r:id="rId1"/>
            </p:custDataLst>
          </p:nvPr>
        </p:nvSpPr>
        <p:spPr>
          <a:xfrm>
            <a:off x="127291" y="5826482"/>
            <a:ext cx="8874208" cy="743644"/>
          </a:xfrm>
          <a:blipFill>
            <a:blip r:embed="rId4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BB51"/>
              </a:buClr>
              <a:buSzTx/>
              <a:buFontTx/>
              <a:buNone/>
              <a:tabLst/>
              <a:defRPr lang="en-US" sz="1400" b="1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ea typeface="+mn-ea"/>
                <a:cs typeface="Segoe UI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BB51"/>
              </a:buClr>
              <a:buSzTx/>
              <a:buFontTx/>
              <a:buNone/>
              <a:tabLst/>
              <a:defRPr/>
            </a:pPr>
            <a:r>
              <a:rPr 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"/>
              </a:rPr>
              <a:t>Key point – centered</a:t>
            </a:r>
            <a:r>
              <a:rPr lang="en-US" sz="140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"/>
              </a:rPr>
              <a:t>, 1 or 2 lines, size 14, bold </a:t>
            </a:r>
            <a:endParaRPr lang="en-US" sz="1400" i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Segoe UI"/>
            </a:endParaRPr>
          </a:p>
        </p:txBody>
      </p:sp>
      <p:sp>
        <p:nvSpPr>
          <p:cNvPr id="16" name="Text Placeholder 15"/>
          <p:cNvSpPr>
            <a:spLocks noGrp="1" noRot="1" noMove="1" noResize="1"/>
          </p:cNvSpPr>
          <p:nvPr>
            <p:ph type="body" sz="quarter" idx="10" hasCustomPrompt="1"/>
            <p:custDataLst>
              <p:tags r:id="rId2"/>
            </p:custDataLst>
          </p:nvPr>
        </p:nvSpPr>
        <p:spPr>
          <a:xfrm>
            <a:off x="66334" y="152312"/>
            <a:ext cx="8299450" cy="588433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2000" b="1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2"/>
                  </a:solidFill>
                </a:uFill>
                <a:latin typeface="Century Gothic"/>
                <a:ea typeface="+mj-ea"/>
                <a:cs typeface="Century Gothic"/>
              </a:defRPr>
            </a:lvl1pPr>
          </a:lstStyle>
          <a:p>
            <a:pPr lvl="0"/>
            <a:r>
              <a:rPr lang="en-US" dirty="0"/>
              <a:t>Title – one line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54383" y="758805"/>
            <a:ext cx="884711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EA-gree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85" y="212518"/>
            <a:ext cx="323383" cy="4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83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 noRot="1" noMove="1" noResize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66334" y="152312"/>
            <a:ext cx="8299450" cy="588433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2000" b="1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2"/>
                  </a:solidFill>
                </a:uFill>
                <a:latin typeface="Century Gothic"/>
                <a:ea typeface="+mj-ea"/>
                <a:cs typeface="Century Gothic"/>
              </a:defRPr>
            </a:lvl1pPr>
          </a:lstStyle>
          <a:p>
            <a:pPr lvl="0"/>
            <a:r>
              <a:rPr lang="en-US" dirty="0"/>
              <a:t>Title – one line</a:t>
            </a:r>
          </a:p>
        </p:txBody>
      </p:sp>
      <p:sp>
        <p:nvSpPr>
          <p:cNvPr id="7" name="Text Placeholder 6"/>
          <p:cNvSpPr>
            <a:spLocks noGrp="1" noRot="1" noMove="1" noResize="1"/>
          </p:cNvSpPr>
          <p:nvPr>
            <p:ph type="body" sz="quarter" idx="11" hasCustomPrompt="1"/>
            <p:custDataLst>
              <p:tags r:id="rId2"/>
            </p:custDataLst>
          </p:nvPr>
        </p:nvSpPr>
        <p:spPr>
          <a:xfrm>
            <a:off x="211863" y="1049334"/>
            <a:ext cx="8604250" cy="5478788"/>
          </a:xfrm>
        </p:spPr>
        <p:txBody>
          <a:bodyPr/>
          <a:lstStyle>
            <a:lvl1pPr>
              <a:defRPr baseline="0"/>
            </a:lvl1pPr>
            <a:lvl2pPr>
              <a:defRPr/>
            </a:lvl2pPr>
          </a:lstStyle>
          <a:p>
            <a:pPr lvl="0"/>
            <a:r>
              <a:rPr lang="en-US" dirty="0"/>
              <a:t>Insert text/bulleted list here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4383" y="758805"/>
            <a:ext cx="884711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EA-green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85" y="212518"/>
            <a:ext cx="323383" cy="4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26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371600" y="2799700"/>
            <a:ext cx="6807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EA-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85" y="212518"/>
            <a:ext cx="323383" cy="42718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323894" y="1176671"/>
            <a:ext cx="6854906" cy="1633632"/>
          </a:xfrm>
        </p:spPr>
        <p:txBody>
          <a:bodyPr anchor="b">
            <a:normAutofit/>
          </a:bodyPr>
          <a:lstStyle>
            <a:lvl1pPr marL="0" indent="0">
              <a:buNone/>
              <a:defRPr sz="3600" b="1" baseline="0">
                <a:latin typeface="+mj-lt"/>
              </a:defRPr>
            </a:lvl1pPr>
          </a:lstStyle>
          <a:p>
            <a:pPr lvl="0"/>
            <a:r>
              <a:rPr lang="en-US" dirty="0"/>
              <a:t>Transition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493044" y="2956949"/>
            <a:ext cx="6685756" cy="22101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Line one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8732521" y="6532399"/>
            <a:ext cx="39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64799F3-3F86-C642-B304-67475E311803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BCA08A3-1621-F24B-9DD1-5099C4758226}"/>
              </a:ext>
            </a:extLst>
          </p:cNvPr>
          <p:cNvSpPr txBox="1">
            <a:spLocks/>
          </p:cNvSpPr>
          <p:nvPr userDrawn="1"/>
        </p:nvSpPr>
        <p:spPr>
          <a:xfrm>
            <a:off x="85356" y="6525344"/>
            <a:ext cx="1304844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600" dirty="0">
                <a:solidFill>
                  <a:srgbClr val="000000">
                    <a:tint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IEA 2019.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29338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EA-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86" y="1510830"/>
            <a:ext cx="2029626" cy="268111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" y="4241876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kern="1200" baseline="0" dirty="0" err="1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rPr>
              <a:t>www.iea.org</a:t>
            </a:r>
            <a:endParaRPr lang="en-US" sz="2800" kern="1200" baseline="0" dirty="0">
              <a:solidFill>
                <a:schemeClr val="bg1">
                  <a:lumMod val="50000"/>
                </a:schemeClr>
              </a:solidFill>
              <a:latin typeface="Century Gothic"/>
              <a:ea typeface="+mn-ea"/>
              <a:cs typeface="Century Gothic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4439344" y="4947029"/>
            <a:ext cx="109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baseline="0" dirty="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rPr>
              <a:t>IEA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7" y="5002081"/>
            <a:ext cx="294930" cy="3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61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947B3-A943-4D2E-A31A-07992B7B4A41}" type="datetime1">
              <a:rPr lang="cs-CZ" smtClean="0"/>
              <a:pPr/>
              <a:t>31.10.2022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4F4D-7E14-4086-A10A-53CF98F1F200}" type="datetime1">
              <a:rPr lang="cs-CZ" smtClean="0"/>
              <a:pPr/>
              <a:t>31.10.2022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4150-BDBE-4AE3-ADBA-51A1AD948564}" type="datetime1">
              <a:rPr lang="cs-CZ" smtClean="0"/>
              <a:pPr/>
              <a:t>31.10.2022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5DCCC-C422-45EB-A446-3164D40952F5}" type="datetime1">
              <a:rPr lang="cs-CZ" smtClean="0"/>
              <a:pPr/>
              <a:t>31.10.2022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94B3-929D-407B-A1C7-69BB5F482D70}" type="datetime1">
              <a:rPr lang="cs-CZ" smtClean="0"/>
              <a:pPr/>
              <a:t>31.10.2022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5033-0DD1-4D07-A857-07CF7582F7A9}" type="datetime1">
              <a:rPr lang="cs-CZ" smtClean="0"/>
              <a:pPr/>
              <a:t>31.10.2022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E437-3160-4EE2-9793-D44711FD893A}" type="datetime1">
              <a:rPr lang="cs-CZ" smtClean="0"/>
              <a:pPr/>
              <a:t>31.10.2022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F77E-BBAD-4B18-8A24-D7A607C7A59E}" type="datetime1">
              <a:rPr lang="cs-CZ" smtClean="0"/>
              <a:pPr/>
              <a:t>31.10.2022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F4562-5354-4936-8980-85148063E3DD}" type="datetime1">
              <a:rPr lang="cs-CZ" smtClean="0"/>
              <a:pPr/>
              <a:t>31.10.2022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166023"/>
            <a:ext cx="8780338" cy="5143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2521" y="6532399"/>
            <a:ext cx="39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64799F3-3F86-C642-B304-67475E311803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0C851D7E-81E1-674D-ACBC-10EB28904DE5}"/>
              </a:ext>
            </a:extLst>
          </p:cNvPr>
          <p:cNvSpPr txBox="1">
            <a:spLocks/>
          </p:cNvSpPr>
          <p:nvPr/>
        </p:nvSpPr>
        <p:spPr>
          <a:xfrm>
            <a:off x="84570" y="6525344"/>
            <a:ext cx="1304844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600" dirty="0">
                <a:solidFill>
                  <a:srgbClr val="000000">
                    <a:tint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IEA 2019.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5279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spcBef>
          <a:spcPts val="2200"/>
        </a:spcBef>
        <a:buClr>
          <a:schemeClr val="bg1">
            <a:lumMod val="65000"/>
          </a:schemeClr>
        </a:buClr>
        <a:buSzPct val="100000"/>
        <a:buFont typeface="Calibri" panose="020F0502020204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180000" algn="l" defTabSz="914400" rtl="0" eaLnBrk="1" latinLnBrk="0" hangingPunct="1">
        <a:spcBef>
          <a:spcPts val="500"/>
        </a:spcBef>
        <a:buClr>
          <a:schemeClr val="bg1">
            <a:lumMod val="65000"/>
          </a:schemeClr>
        </a:buClr>
        <a:buSzPct val="100000"/>
        <a:buFont typeface="Segoe UI" panose="020B0502040204020203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180000" algn="l" defTabSz="914400" rtl="0" eaLnBrk="1" latinLnBrk="0" hangingPunct="1">
        <a:spcBef>
          <a:spcPts val="500"/>
        </a:spcBef>
        <a:buClr>
          <a:schemeClr val="bg1">
            <a:lumMod val="75000"/>
          </a:schemeClr>
        </a:buClr>
        <a:buFont typeface="Segoe UI" panose="020B0502040204020203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∙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1268761"/>
            <a:ext cx="7630616" cy="2331690"/>
          </a:xfrm>
        </p:spPr>
        <p:txBody>
          <a:bodyPr>
            <a:normAutofit/>
          </a:bodyPr>
          <a:lstStyle/>
          <a:p>
            <a:pPr algn="just"/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Energetická bezpečnost:</a:t>
            </a:r>
            <a:br>
              <a:rPr lang="cs-CZ" b="1" dirty="0">
                <a:solidFill>
                  <a:schemeClr val="tx2"/>
                </a:solidFill>
                <a:latin typeface="Georgia" pitchFamily="18" charset="0"/>
              </a:rPr>
            </a:b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EU a energetika; Atom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>
                <a:latin typeface="Georgia" pitchFamily="18" charset="0"/>
              </a:rPr>
              <a:t>Václav Bartuška</a:t>
            </a:r>
          </a:p>
          <a:p>
            <a:r>
              <a:rPr lang="cs-CZ" i="1" dirty="0">
                <a:latin typeface="Georgia" pitchFamily="18" charset="0"/>
              </a:rPr>
              <a:t>7. přednáška FEL ČVUT</a:t>
            </a:r>
          </a:p>
          <a:p>
            <a:r>
              <a:rPr lang="cs-CZ" i="1" dirty="0">
                <a:latin typeface="Georgia" pitchFamily="18" charset="0"/>
              </a:rPr>
              <a:t>31. října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7A3E1C33-2031-4E51-9717-9EA367DD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10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2DD15B0C-703A-4C5C-9E02-5D92EBD7E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072"/>
            <a:ext cx="9144000" cy="541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12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Cena elektřiny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latin typeface="Georgia" pitchFamily="18" charset="0"/>
              </a:rPr>
              <a:t>Kolik stojí </a:t>
            </a:r>
            <a:r>
              <a:rPr lang="cs-CZ" dirty="0">
                <a:latin typeface="Georgia" pitchFamily="18" charset="0"/>
              </a:rPr>
              <a:t>právě teď </a:t>
            </a:r>
            <a:r>
              <a:rPr lang="cs-CZ" b="1" dirty="0">
                <a:latin typeface="Georgia" pitchFamily="18" charset="0"/>
              </a:rPr>
              <a:t>elektřina</a:t>
            </a:r>
            <a:r>
              <a:rPr lang="cs-CZ" dirty="0">
                <a:latin typeface="Georgia" pitchFamily="18" charset="0"/>
              </a:rPr>
              <a:t> v EU?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A </a:t>
            </a:r>
            <a:r>
              <a:rPr lang="cs-CZ" b="1" dirty="0">
                <a:latin typeface="Georgia" pitchFamily="18" charset="0"/>
              </a:rPr>
              <a:t>kdo za to může</a:t>
            </a:r>
            <a:r>
              <a:rPr lang="cs-CZ" dirty="0">
                <a:latin typeface="Georgia" pitchFamily="18" charset="0"/>
              </a:rPr>
              <a:t>?</a:t>
            </a: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57825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0D3E6DC-4528-467A-9A34-D8D46C09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907952A-5103-4AE7-B92E-051FA95CF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0"/>
            <a:ext cx="7854916" cy="6225439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633D4938-F6A6-4889-A61F-CBE6EE84ADE1}"/>
              </a:ext>
            </a:extLst>
          </p:cNvPr>
          <p:cNvSpPr txBox="1"/>
          <p:nvPr/>
        </p:nvSpPr>
        <p:spPr>
          <a:xfrm>
            <a:off x="971600" y="6356350"/>
            <a:ext cx="7350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Source: https://www.energylive.cloud/, </a:t>
            </a:r>
            <a:r>
              <a:rPr kumimoji="0" lang="cs-CZ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November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12, 2021 (</a:t>
            </a:r>
            <a:r>
              <a:rPr kumimoji="0" lang="cs-CZ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also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  <a:r>
              <a:rPr kumimoji="0" lang="cs-CZ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next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slide)</a:t>
            </a:r>
          </a:p>
        </p:txBody>
      </p:sp>
    </p:spTree>
    <p:extLst>
      <p:ext uri="{BB962C8B-B14F-4D97-AF65-F5344CB8AC3E}">
        <p14:creationId xmlns:p14="http://schemas.microsoft.com/office/powerpoint/2010/main" val="1002033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24F10EF1-201C-4CAB-AEA0-9250AA30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38CA9F9-D728-49E4-9A54-78C8D9742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952" y="0"/>
            <a:ext cx="6049384" cy="68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64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A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sudden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change</a:t>
            </a:r>
            <a:r>
              <a:rPr lang="en-US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(2021)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cs-CZ" sz="3600" dirty="0" err="1">
                <a:latin typeface="Georgia" panose="02040502050405020303" pitchFamily="18" charset="0"/>
              </a:rPr>
              <a:t>Electricity</a:t>
            </a:r>
            <a:r>
              <a:rPr lang="cs-CZ" sz="3600" dirty="0">
                <a:latin typeface="Georgia" panose="02040502050405020303" pitchFamily="18" charset="0"/>
              </a:rPr>
              <a:t> </a:t>
            </a:r>
            <a:r>
              <a:rPr lang="cs-CZ" sz="3600" dirty="0" err="1">
                <a:latin typeface="Georgia" panose="02040502050405020303" pitchFamily="18" charset="0"/>
              </a:rPr>
              <a:t>prices</a:t>
            </a:r>
            <a:r>
              <a:rPr lang="cs-CZ" sz="3600" dirty="0">
                <a:latin typeface="Georgia" panose="02040502050405020303" pitchFamily="18" charset="0"/>
              </a:rPr>
              <a:t> </a:t>
            </a:r>
            <a:r>
              <a:rPr lang="cs-CZ" sz="3600" b="1" dirty="0" err="1">
                <a:latin typeface="Georgia" panose="02040502050405020303" pitchFamily="18" charset="0"/>
              </a:rPr>
              <a:t>now</a:t>
            </a:r>
            <a:r>
              <a:rPr lang="cs-CZ" sz="3600" dirty="0">
                <a:latin typeface="Georgia" panose="02040502050405020303" pitchFamily="18" charset="0"/>
              </a:rPr>
              <a:t> in </a:t>
            </a:r>
            <a:r>
              <a:rPr lang="cs-CZ" sz="3600" dirty="0" err="1">
                <a:latin typeface="Georgia" panose="02040502050405020303" pitchFamily="18" charset="0"/>
              </a:rPr>
              <a:t>the</a:t>
            </a:r>
            <a:r>
              <a:rPr lang="cs-CZ" sz="3600" dirty="0">
                <a:latin typeface="Georgia" panose="02040502050405020303" pitchFamily="18" charset="0"/>
              </a:rPr>
              <a:t> EU are </a:t>
            </a:r>
            <a:r>
              <a:rPr lang="cs-CZ" sz="3600" dirty="0" err="1">
                <a:latin typeface="Georgia" panose="02040502050405020303" pitchFamily="18" charset="0"/>
              </a:rPr>
              <a:t>mostly</a:t>
            </a:r>
            <a:r>
              <a:rPr lang="cs-CZ" sz="3600" dirty="0">
                <a:latin typeface="Georgia" panose="02040502050405020303" pitchFamily="18" charset="0"/>
              </a:rPr>
              <a:t> </a:t>
            </a:r>
            <a:r>
              <a:rPr lang="cs-CZ" sz="3600" b="1" dirty="0">
                <a:latin typeface="Georgia" panose="02040502050405020303" pitchFamily="18" charset="0"/>
              </a:rPr>
              <a:t>150-200 euro/</a:t>
            </a:r>
            <a:r>
              <a:rPr lang="cs-CZ" sz="3600" b="1" dirty="0" err="1">
                <a:latin typeface="Georgia" panose="02040502050405020303" pitchFamily="18" charset="0"/>
              </a:rPr>
              <a:t>MWh</a:t>
            </a:r>
            <a:endParaRPr lang="cs-CZ" sz="3600" b="1" dirty="0">
              <a:latin typeface="Georgia" panose="02040502050405020303" pitchFamily="18" charset="0"/>
            </a:endParaRPr>
          </a:p>
          <a:p>
            <a:pPr algn="just"/>
            <a:endParaRPr lang="cs-CZ" sz="3600" dirty="0">
              <a:latin typeface="Georgia" panose="02040502050405020303" pitchFamily="18" charset="0"/>
            </a:endParaRPr>
          </a:p>
          <a:p>
            <a:pPr algn="just"/>
            <a:r>
              <a:rPr lang="cs-CZ" sz="3600" b="1" dirty="0" err="1">
                <a:latin typeface="Georgia" panose="02040502050405020303" pitchFamily="18" charset="0"/>
              </a:rPr>
              <a:t>Expected</a:t>
            </a:r>
            <a:r>
              <a:rPr lang="cs-CZ" sz="3600" dirty="0">
                <a:latin typeface="Georgia" panose="02040502050405020303" pitchFamily="18" charset="0"/>
              </a:rPr>
              <a:t> </a:t>
            </a:r>
            <a:r>
              <a:rPr lang="cs-CZ" sz="3600" dirty="0" err="1">
                <a:latin typeface="Georgia" panose="02040502050405020303" pitchFamily="18" charset="0"/>
              </a:rPr>
              <a:t>prices</a:t>
            </a:r>
            <a:r>
              <a:rPr lang="cs-CZ" sz="3600" dirty="0">
                <a:latin typeface="Georgia" panose="02040502050405020303" pitchFamily="18" charset="0"/>
              </a:rPr>
              <a:t> </a:t>
            </a:r>
            <a:r>
              <a:rPr lang="cs-CZ" sz="3600" dirty="0" err="1">
                <a:latin typeface="Georgia" panose="02040502050405020303" pitchFamily="18" charset="0"/>
              </a:rPr>
              <a:t>for</a:t>
            </a:r>
            <a:r>
              <a:rPr lang="cs-CZ" sz="3600" dirty="0">
                <a:latin typeface="Georgia" panose="02040502050405020303" pitchFamily="18" charset="0"/>
              </a:rPr>
              <a:t> 2022 are </a:t>
            </a:r>
            <a:r>
              <a:rPr lang="cs-CZ" sz="3600" b="1" dirty="0">
                <a:latin typeface="Georgia" panose="02040502050405020303" pitchFamily="18" charset="0"/>
              </a:rPr>
              <a:t>70-100 euro/</a:t>
            </a:r>
            <a:r>
              <a:rPr lang="cs-CZ" sz="3600" b="1" dirty="0" err="1">
                <a:latin typeface="Georgia" panose="02040502050405020303" pitchFamily="18" charset="0"/>
              </a:rPr>
              <a:t>MWh</a:t>
            </a:r>
            <a:endParaRPr lang="cs-CZ" sz="3600" b="1" dirty="0">
              <a:latin typeface="Georgia" panose="02040502050405020303" pitchFamily="18" charset="0"/>
            </a:endParaRPr>
          </a:p>
          <a:p>
            <a:pPr algn="just"/>
            <a:endParaRPr lang="cs-CZ" sz="3600" dirty="0">
              <a:latin typeface="Georgia" panose="02040502050405020303" pitchFamily="18" charset="0"/>
            </a:endParaRPr>
          </a:p>
          <a:p>
            <a:pPr algn="just"/>
            <a:r>
              <a:rPr lang="cs-CZ" sz="3600" dirty="0" err="1">
                <a:latin typeface="Georgia" panose="02040502050405020303" pitchFamily="18" charset="0"/>
              </a:rPr>
              <a:t>First</a:t>
            </a:r>
            <a:r>
              <a:rPr lang="cs-CZ" sz="3600" dirty="0">
                <a:latin typeface="Georgia" panose="02040502050405020303" pitchFamily="18" charset="0"/>
              </a:rPr>
              <a:t> </a:t>
            </a:r>
            <a:r>
              <a:rPr lang="cs-CZ" sz="3600" dirty="0" err="1">
                <a:latin typeface="Georgia" panose="02040502050405020303" pitchFamily="18" charset="0"/>
              </a:rPr>
              <a:t>half</a:t>
            </a:r>
            <a:r>
              <a:rPr lang="cs-CZ" sz="3600" dirty="0">
                <a:latin typeface="Georgia" panose="02040502050405020303" pitchFamily="18" charset="0"/>
              </a:rPr>
              <a:t> </a:t>
            </a:r>
            <a:r>
              <a:rPr lang="cs-CZ" sz="3600" dirty="0" err="1">
                <a:latin typeface="Georgia" panose="02040502050405020303" pitchFamily="18" charset="0"/>
              </a:rPr>
              <a:t>of</a:t>
            </a:r>
            <a:r>
              <a:rPr lang="cs-CZ" sz="3600" dirty="0">
                <a:latin typeface="Georgia" panose="02040502050405020303" pitchFamily="18" charset="0"/>
              </a:rPr>
              <a:t> </a:t>
            </a:r>
            <a:r>
              <a:rPr lang="cs-CZ" sz="3600" dirty="0" err="1">
                <a:latin typeface="Georgia" panose="02040502050405020303" pitchFamily="18" charset="0"/>
              </a:rPr>
              <a:t>this</a:t>
            </a:r>
            <a:r>
              <a:rPr lang="cs-CZ" sz="3600" dirty="0">
                <a:latin typeface="Georgia" panose="02040502050405020303" pitchFamily="18" charset="0"/>
              </a:rPr>
              <a:t> </a:t>
            </a:r>
            <a:r>
              <a:rPr lang="cs-CZ" sz="3600" dirty="0" err="1">
                <a:latin typeface="Georgia" panose="02040502050405020303" pitchFamily="18" charset="0"/>
              </a:rPr>
              <a:t>year</a:t>
            </a:r>
            <a:r>
              <a:rPr lang="cs-CZ" sz="3600" dirty="0">
                <a:latin typeface="Georgia" panose="02040502050405020303" pitchFamily="18" charset="0"/>
              </a:rPr>
              <a:t> </a:t>
            </a:r>
            <a:r>
              <a:rPr lang="cs-CZ" sz="3600" dirty="0" err="1">
                <a:latin typeface="Georgia" panose="02040502050405020303" pitchFamily="18" charset="0"/>
              </a:rPr>
              <a:t>they</a:t>
            </a:r>
            <a:r>
              <a:rPr lang="cs-CZ" sz="3600" dirty="0">
                <a:latin typeface="Georgia" panose="02040502050405020303" pitchFamily="18" charset="0"/>
              </a:rPr>
              <a:t> </a:t>
            </a:r>
            <a:r>
              <a:rPr lang="cs-CZ" sz="3600" dirty="0" err="1">
                <a:latin typeface="Georgia" panose="02040502050405020303" pitchFamily="18" charset="0"/>
              </a:rPr>
              <a:t>were</a:t>
            </a:r>
            <a:r>
              <a:rPr lang="cs-CZ" sz="3600" dirty="0">
                <a:latin typeface="Georgia" panose="02040502050405020303" pitchFamily="18" charset="0"/>
              </a:rPr>
              <a:t> </a:t>
            </a:r>
            <a:r>
              <a:rPr lang="cs-CZ" sz="3600" b="1" dirty="0">
                <a:latin typeface="Georgia" panose="02040502050405020303" pitchFamily="18" charset="0"/>
              </a:rPr>
              <a:t>10-30 euro/</a:t>
            </a:r>
            <a:r>
              <a:rPr lang="cs-CZ" sz="3600" b="1" dirty="0" err="1">
                <a:latin typeface="Georgia" panose="02040502050405020303" pitchFamily="18" charset="0"/>
              </a:rPr>
              <a:t>MWh</a:t>
            </a:r>
            <a:endParaRPr lang="cs-CZ" sz="3200" b="1" dirty="0">
              <a:latin typeface="Georgia" panose="02040502050405020303" pitchFamily="18" charset="0"/>
            </a:endParaRPr>
          </a:p>
          <a:p>
            <a:endParaRPr lang="cs-CZ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837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FB43BAF-2D86-423C-B52C-82C15162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FE6DBF1-6CD5-4C57-8D54-E10D2F853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949"/>
            <a:ext cx="9144000" cy="3068102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21E74B42-C29D-490A-BB88-9F25076C9B38}"/>
              </a:ext>
            </a:extLst>
          </p:cNvPr>
          <p:cNvSpPr txBox="1"/>
          <p:nvPr/>
        </p:nvSpPr>
        <p:spPr>
          <a:xfrm>
            <a:off x="323529" y="5589241"/>
            <a:ext cx="8363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Source: </a:t>
            </a:r>
            <a:r>
              <a:rPr kumimoji="0" lang="cs-CZ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Eurostat</a:t>
            </a:r>
            <a:endParaRPr kumimoji="0" lang="cs-CZ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https://ec.europa.eu/eurostat/statistics-explained/index.php?title=Electricity_price_statistics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77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301C593C-D96F-616C-0E7A-5A77A0A5B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16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D045C0C-8C37-9093-3639-C1E70D20D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36712"/>
            <a:ext cx="8248650" cy="4143375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B07A4EB-3363-DC28-4AAB-2DA046692D66}"/>
              </a:ext>
            </a:extLst>
          </p:cNvPr>
          <p:cNvSpPr txBox="1"/>
          <p:nvPr/>
        </p:nvSpPr>
        <p:spPr>
          <a:xfrm>
            <a:off x="1547664" y="5445224"/>
            <a:ext cx="6984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400" dirty="0">
                <a:latin typeface="Georgia" panose="02040502050405020303" pitchFamily="18" charset="0"/>
              </a:rPr>
              <a:t>Zdroj: https://www.kurzy.cz/komodity/cena-elektriny-graf-vyvoje-ceny/</a:t>
            </a:r>
          </a:p>
        </p:txBody>
      </p:sp>
    </p:spTree>
    <p:extLst>
      <p:ext uri="{BB962C8B-B14F-4D97-AF65-F5344CB8AC3E}">
        <p14:creationId xmlns:p14="http://schemas.microsoft.com/office/powerpoint/2010/main" val="164799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A79FAE6D-1A80-5C4C-71B5-7C5E4A0A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17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C8CA363-433E-C8D6-2F78-5059E9869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71"/>
            <a:ext cx="9144000" cy="5569857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D2764FB1-1FF9-2A59-F00B-92B7EB3BFBF7}"/>
              </a:ext>
            </a:extLst>
          </p:cNvPr>
          <p:cNvSpPr txBox="1"/>
          <p:nvPr/>
        </p:nvSpPr>
        <p:spPr>
          <a:xfrm>
            <a:off x="611560" y="6033184"/>
            <a:ext cx="7776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400" dirty="0">
                <a:latin typeface="Georgia" panose="02040502050405020303" pitchFamily="18" charset="0"/>
              </a:rPr>
              <a:t>Zdroj: https://www.ote-cr.cz/cs/kratkodobe-trhy/elektrina/denni-trh?date=2022-10-31</a:t>
            </a:r>
          </a:p>
        </p:txBody>
      </p:sp>
    </p:spTree>
    <p:extLst>
      <p:ext uri="{BB962C8B-B14F-4D97-AF65-F5344CB8AC3E}">
        <p14:creationId xmlns:p14="http://schemas.microsoft.com/office/powerpoint/2010/main" val="914306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Blame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game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Napříč Evropou vidíme snahu národních vlád „hodit odpovědnost“ na Brusel</a:t>
            </a:r>
          </a:p>
          <a:p>
            <a:endParaRPr lang="cs-CZ" sz="3200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Zároveň všech 27 vlád v prosinci 2020 schválilo Zelený úděl</a:t>
            </a:r>
          </a:p>
          <a:p>
            <a:endParaRPr lang="cs-CZ" sz="3200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A všechny vlády potřebují „Brusel“, aby dal rámec (a záštitu) příštím krokům</a:t>
            </a:r>
            <a:endParaRPr lang="cs-CZ" sz="3200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3816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EU</a:t>
            </a:r>
            <a:r>
              <a:rPr lang="en-US" b="1" dirty="0">
                <a:solidFill>
                  <a:schemeClr val="tx2"/>
                </a:solidFill>
                <a:latin typeface="Georgia" pitchFamily="18" charset="0"/>
              </a:rPr>
              <a:t>, 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nebo </a:t>
            </a:r>
            <a:r>
              <a:rPr lang="en-US" b="1" dirty="0">
                <a:solidFill>
                  <a:schemeClr val="tx2"/>
                </a:solidFill>
                <a:latin typeface="Georgia" pitchFamily="18" charset="0"/>
              </a:rPr>
              <a:t>n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árodní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stát?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latin typeface="Georgia" pitchFamily="18" charset="0"/>
              </a:rPr>
              <a:t>Energetika </a:t>
            </a:r>
            <a:r>
              <a:rPr lang="cs-CZ" dirty="0">
                <a:latin typeface="Georgia" pitchFamily="18" charset="0"/>
              </a:rPr>
              <a:t>je hraniční oblastí:</a:t>
            </a:r>
          </a:p>
          <a:p>
            <a:pPr lvl="1"/>
            <a:r>
              <a:rPr lang="cs-CZ" sz="3200" b="1" dirty="0">
                <a:latin typeface="Georgia" pitchFamily="18" charset="0"/>
              </a:rPr>
              <a:t>klíčová pro ekonomiku </a:t>
            </a:r>
            <a:r>
              <a:rPr lang="cs-CZ" sz="3200" dirty="0">
                <a:latin typeface="Georgia" pitchFamily="18" charset="0"/>
              </a:rPr>
              <a:t>(a proto s velkou mírou EU legislativy, především v oblasti trhu)</a:t>
            </a:r>
          </a:p>
          <a:p>
            <a:pPr lvl="1"/>
            <a:r>
              <a:rPr lang="cs-CZ" sz="3200" dirty="0">
                <a:latin typeface="Georgia" pitchFamily="18" charset="0"/>
              </a:rPr>
              <a:t>zároveň ale </a:t>
            </a:r>
            <a:r>
              <a:rPr lang="cs-CZ" sz="3200" b="1" dirty="0">
                <a:latin typeface="Georgia" pitchFamily="18" charset="0"/>
              </a:rPr>
              <a:t>zásadní z hlediska národní bezpečnosti </a:t>
            </a:r>
            <a:r>
              <a:rPr lang="cs-CZ" sz="3200" dirty="0">
                <a:latin typeface="Georgia" pitchFamily="18" charset="0"/>
              </a:rPr>
              <a:t>(a proto do značné míry pod národní kontrolou)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5780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Aktualita: zpráva IEA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>
                <a:latin typeface="Georgia" pitchFamily="18" charset="0"/>
              </a:rPr>
              <a:t>World</a:t>
            </a:r>
            <a:r>
              <a:rPr lang="cs-CZ" dirty="0">
                <a:latin typeface="Georgia" pitchFamily="18" charset="0"/>
              </a:rPr>
              <a:t> </a:t>
            </a:r>
            <a:r>
              <a:rPr lang="cs-CZ" dirty="0" err="1">
                <a:latin typeface="Georgia" pitchFamily="18" charset="0"/>
              </a:rPr>
              <a:t>Energy</a:t>
            </a:r>
            <a:r>
              <a:rPr lang="cs-CZ" dirty="0">
                <a:latin typeface="Georgia" pitchFamily="18" charset="0"/>
              </a:rPr>
              <a:t> Outlook 2022 od IEA (International </a:t>
            </a:r>
            <a:r>
              <a:rPr lang="cs-CZ" dirty="0" err="1">
                <a:latin typeface="Georgia" pitchFamily="18" charset="0"/>
              </a:rPr>
              <a:t>Energy</a:t>
            </a:r>
            <a:r>
              <a:rPr lang="cs-CZ" dirty="0">
                <a:latin typeface="Georgia" pitchFamily="18" charset="0"/>
              </a:rPr>
              <a:t> </a:t>
            </a:r>
            <a:r>
              <a:rPr lang="cs-CZ" dirty="0" err="1">
                <a:latin typeface="Georgia" pitchFamily="18" charset="0"/>
              </a:rPr>
              <a:t>Agency</a:t>
            </a:r>
            <a:r>
              <a:rPr lang="cs-CZ" dirty="0">
                <a:latin typeface="Georgia" pitchFamily="18" charset="0"/>
              </a:rPr>
              <a:t>) vyšel minulý týden</a:t>
            </a:r>
          </a:p>
          <a:p>
            <a:r>
              <a:rPr lang="cs-CZ" dirty="0">
                <a:latin typeface="Georgia" pitchFamily="18" charset="0"/>
              </a:rPr>
              <a:t>V těch 524 stranách je celá dnešní západní debata o energetice jako na dlani: hodně slov o OZE a tranzici, zároveň přiznání, že velká část světa se sune po jiné trajektorii</a:t>
            </a: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0363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Lisabonská smlouva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500" dirty="0">
                <a:latin typeface="Georgia" pitchFamily="18" charset="0"/>
              </a:rPr>
              <a:t>Snaha zachránit část „Ústavy pro EU“, odmítnuté referendy v Holandsku a Francii 2005</a:t>
            </a:r>
          </a:p>
          <a:p>
            <a:r>
              <a:rPr lang="cs-CZ" sz="3500" dirty="0">
                <a:latin typeface="Georgia" pitchFamily="18" charset="0"/>
              </a:rPr>
              <a:t>Podepsána 13. prosince 2007</a:t>
            </a:r>
          </a:p>
          <a:p>
            <a:r>
              <a:rPr lang="cs-CZ" sz="3500" b="1" dirty="0">
                <a:latin typeface="Georgia" pitchFamily="18" charset="0"/>
              </a:rPr>
              <a:t>Poslední ratifikovala ČR </a:t>
            </a:r>
            <a:r>
              <a:rPr lang="cs-CZ" sz="3500" dirty="0">
                <a:latin typeface="Georgia" pitchFamily="18" charset="0"/>
              </a:rPr>
              <a:t>– listopad 2009</a:t>
            </a:r>
          </a:p>
          <a:p>
            <a:r>
              <a:rPr lang="cs-CZ" sz="3500" dirty="0">
                <a:latin typeface="Georgia" pitchFamily="18" charset="0"/>
              </a:rPr>
              <a:t>Smlouva platná od 1.12.2009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2369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Kdybyste to náhodou hledali…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Georgia" panose="02040502050405020303" pitchFamily="18" charset="0"/>
              <a:buChar char="›"/>
            </a:pPr>
            <a:r>
              <a:rPr lang="en-US" dirty="0">
                <a:latin typeface="Georgia" pitchFamily="18" charset="0"/>
              </a:rPr>
              <a:t>The Lisbon Treaty</a:t>
            </a:r>
            <a:r>
              <a:rPr lang="cs-CZ" dirty="0">
                <a:latin typeface="Georgia" pitchFamily="18" charset="0"/>
              </a:rPr>
              <a:t>	</a:t>
            </a:r>
          </a:p>
          <a:p>
            <a:pPr lvl="1">
              <a:buFont typeface="Georgia" panose="02040502050405020303" pitchFamily="18" charset="0"/>
              <a:buChar char="›"/>
            </a:pPr>
            <a:r>
              <a:rPr lang="en-US" sz="3200" dirty="0">
                <a:latin typeface="Georgia" pitchFamily="18" charset="0"/>
              </a:rPr>
              <a:t>Treaty on the Functioning of the European Union &amp; comments</a:t>
            </a:r>
            <a:endParaRPr lang="cs-CZ" sz="3200" dirty="0">
              <a:latin typeface="Georgia" pitchFamily="18" charset="0"/>
            </a:endParaRPr>
          </a:p>
          <a:p>
            <a:pPr lvl="2">
              <a:buFont typeface="Georgia" panose="02040502050405020303" pitchFamily="18" charset="0"/>
              <a:buChar char="›"/>
            </a:pPr>
            <a:r>
              <a:rPr lang="en-US" sz="3200" dirty="0">
                <a:latin typeface="Georgia" pitchFamily="18" charset="0"/>
              </a:rPr>
              <a:t>Part 3 - Union policies and internal action</a:t>
            </a:r>
            <a:r>
              <a:rPr lang="cs-CZ" sz="3200" dirty="0">
                <a:latin typeface="Georgia" pitchFamily="18" charset="0"/>
              </a:rPr>
              <a:t>s</a:t>
            </a:r>
          </a:p>
          <a:p>
            <a:pPr lvl="3">
              <a:buFont typeface="Georgia" panose="02040502050405020303" pitchFamily="18" charset="0"/>
              <a:buChar char="›"/>
            </a:pPr>
            <a:r>
              <a:rPr lang="en-US" sz="3200" dirty="0">
                <a:latin typeface="Georgia" pitchFamily="18" charset="0"/>
              </a:rPr>
              <a:t>Title XXI - Energy </a:t>
            </a:r>
            <a:endParaRPr lang="cs-CZ" sz="3200" dirty="0">
              <a:latin typeface="Georgia" pitchFamily="18" charset="0"/>
            </a:endParaRPr>
          </a:p>
          <a:p>
            <a:pPr lvl="4">
              <a:buFont typeface="Georgia" panose="02040502050405020303" pitchFamily="18" charset="0"/>
              <a:buChar char="›"/>
            </a:pPr>
            <a:r>
              <a:rPr lang="en-US" sz="3200" dirty="0">
                <a:latin typeface="Georgia" pitchFamily="18" charset="0"/>
              </a:rPr>
              <a:t>Article 194</a:t>
            </a:r>
            <a:endParaRPr lang="cs-CZ" sz="3200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3640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Článek 194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Georgia" pitchFamily="18" charset="0"/>
              </a:rPr>
              <a:t>Article 194</a:t>
            </a:r>
            <a:endParaRPr lang="cs-CZ" dirty="0">
              <a:latin typeface="Georgia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eorgia" pitchFamily="18" charset="0"/>
              </a:rPr>
              <a:t>1. In the context of the establishment and functioning of the internal market and with regard for the need to preserve and improve the environment, Union policy on energy shall aim, in a spirit of solidarity between Member States, to:</a:t>
            </a:r>
            <a:endParaRPr lang="cs-CZ" dirty="0">
              <a:latin typeface="Georgia" pitchFamily="18" charset="0"/>
            </a:endParaRPr>
          </a:p>
          <a:p>
            <a:pPr lvl="1"/>
            <a:r>
              <a:rPr lang="en-US" dirty="0">
                <a:latin typeface="Georgia" pitchFamily="18" charset="0"/>
              </a:rPr>
              <a:t>(a) ensure the functioning of the energy market;</a:t>
            </a:r>
            <a:endParaRPr lang="cs-CZ" dirty="0">
              <a:latin typeface="Georgia" pitchFamily="18" charset="0"/>
            </a:endParaRPr>
          </a:p>
          <a:p>
            <a:pPr lvl="1"/>
            <a:r>
              <a:rPr lang="en-US" dirty="0">
                <a:latin typeface="Georgia" pitchFamily="18" charset="0"/>
              </a:rPr>
              <a:t>(b) ensure security of energy supply in the Union;</a:t>
            </a:r>
            <a:endParaRPr lang="cs-CZ" dirty="0">
              <a:latin typeface="Georgia" pitchFamily="18" charset="0"/>
            </a:endParaRPr>
          </a:p>
          <a:p>
            <a:pPr lvl="1"/>
            <a:r>
              <a:rPr lang="en-US" dirty="0">
                <a:latin typeface="Georgia" pitchFamily="18" charset="0"/>
              </a:rPr>
              <a:t>(c) promote energy efficiency and energy saving and the development of new and renewable forms of energy; and</a:t>
            </a:r>
            <a:endParaRPr lang="cs-CZ" dirty="0">
              <a:latin typeface="Georgia" pitchFamily="18" charset="0"/>
            </a:endParaRPr>
          </a:p>
          <a:p>
            <a:pPr lvl="1"/>
            <a:r>
              <a:rPr lang="en-US" dirty="0">
                <a:latin typeface="Georgia" pitchFamily="18" charset="0"/>
              </a:rPr>
              <a:t>(d) promote the interconnection of energy networks.</a:t>
            </a:r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6477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Praxe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EU je nejsilnější tam, kde prosazuje </a:t>
            </a:r>
            <a:r>
              <a:rPr lang="cs-CZ" b="1" dirty="0">
                <a:latin typeface="Georgia" pitchFamily="18" charset="0"/>
              </a:rPr>
              <a:t>volný trh</a:t>
            </a:r>
          </a:p>
          <a:p>
            <a:r>
              <a:rPr lang="cs-CZ" dirty="0">
                <a:latin typeface="Georgia" pitchFamily="18" charset="0"/>
              </a:rPr>
              <a:t>K tomu potřebuje fungující </a:t>
            </a:r>
            <a:r>
              <a:rPr lang="cs-CZ" b="1" dirty="0" err="1">
                <a:latin typeface="Georgia" pitchFamily="18" charset="0"/>
              </a:rPr>
              <a:t>European</a:t>
            </a:r>
            <a:r>
              <a:rPr lang="cs-CZ" b="1" dirty="0">
                <a:latin typeface="Georgia" pitchFamily="18" charset="0"/>
              </a:rPr>
              <a:t> </a:t>
            </a:r>
            <a:r>
              <a:rPr lang="cs-CZ" b="1" dirty="0" err="1">
                <a:latin typeface="Georgia" pitchFamily="18" charset="0"/>
              </a:rPr>
              <a:t>Court</a:t>
            </a:r>
            <a:r>
              <a:rPr lang="cs-CZ" b="1" dirty="0">
                <a:latin typeface="Georgia" pitchFamily="18" charset="0"/>
              </a:rPr>
              <a:t> </a:t>
            </a:r>
            <a:r>
              <a:rPr lang="cs-CZ" b="1" dirty="0" err="1">
                <a:latin typeface="Georgia" pitchFamily="18" charset="0"/>
              </a:rPr>
              <a:t>of</a:t>
            </a:r>
            <a:r>
              <a:rPr lang="cs-CZ" b="1" dirty="0">
                <a:latin typeface="Georgia" pitchFamily="18" charset="0"/>
              </a:rPr>
              <a:t> Justice </a:t>
            </a:r>
            <a:r>
              <a:rPr lang="cs-CZ" dirty="0">
                <a:latin typeface="Georgia" pitchFamily="18" charset="0"/>
              </a:rPr>
              <a:t>– arbitr</a:t>
            </a:r>
          </a:p>
          <a:p>
            <a:r>
              <a:rPr lang="cs-CZ" dirty="0">
                <a:latin typeface="Georgia" pitchFamily="18" charset="0"/>
              </a:rPr>
              <a:t>Oponenti tuto sílu Unie nenávidí, protože je byrokraticky skoro neviditelná, ale zároveň těžko zastavitelná</a:t>
            </a:r>
          </a:p>
          <a:p>
            <a:r>
              <a:rPr lang="cs-CZ" dirty="0">
                <a:latin typeface="Georgia" pitchFamily="18" charset="0"/>
              </a:rPr>
              <a:t>Příklad: mobily/roaming</a:t>
            </a: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5845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ECJ – Opal (2019)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„</a:t>
            </a:r>
            <a:r>
              <a:rPr lang="en-US" dirty="0">
                <a:latin typeface="Georgia" pitchFamily="18" charset="0"/>
              </a:rPr>
              <a:t>The General Court annuls the Commission decision approving the modification of</a:t>
            </a:r>
            <a:r>
              <a:rPr lang="cs-CZ" dirty="0">
                <a:latin typeface="Georgia" pitchFamily="18" charset="0"/>
              </a:rPr>
              <a:t> </a:t>
            </a:r>
            <a:r>
              <a:rPr lang="en-US" dirty="0">
                <a:latin typeface="Georgia" pitchFamily="18" charset="0"/>
              </a:rPr>
              <a:t>the exemption</a:t>
            </a:r>
            <a:r>
              <a:rPr lang="cs-CZ" dirty="0">
                <a:latin typeface="Georgia" pitchFamily="18" charset="0"/>
              </a:rPr>
              <a:t> </a:t>
            </a:r>
            <a:r>
              <a:rPr lang="en-US" dirty="0">
                <a:latin typeface="Georgia" pitchFamily="18" charset="0"/>
              </a:rPr>
              <a:t>régime</a:t>
            </a:r>
            <a:r>
              <a:rPr lang="cs-CZ" dirty="0">
                <a:latin typeface="Georgia" pitchFamily="18" charset="0"/>
              </a:rPr>
              <a:t> </a:t>
            </a:r>
            <a:r>
              <a:rPr lang="en-US" dirty="0">
                <a:latin typeface="Georgia" pitchFamily="18" charset="0"/>
              </a:rPr>
              <a:t>for the operation of the OPAL gas pipeline</a:t>
            </a:r>
            <a:r>
              <a:rPr lang="cs-CZ" dirty="0">
                <a:latin typeface="Georgia" pitchFamily="18" charset="0"/>
              </a:rPr>
              <a:t>“, Lucemburk, 10.9.2019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b="1" dirty="0">
                <a:latin typeface="Georgia" pitchFamily="18" charset="0"/>
              </a:rPr>
              <a:t>Prolomení Lisabonské smlouvy </a:t>
            </a:r>
            <a:r>
              <a:rPr lang="cs-CZ" dirty="0">
                <a:latin typeface="Georgia" pitchFamily="18" charset="0"/>
              </a:rPr>
              <a:t>– solidarita mezi členskými státy</a:t>
            </a: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5313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Georgia" pitchFamily="18" charset="0"/>
              </a:rPr>
              <a:t>Cena </a:t>
            </a:r>
            <a:r>
              <a:rPr lang="en-US" b="1" dirty="0" err="1">
                <a:solidFill>
                  <a:schemeClr val="tx2"/>
                </a:solidFill>
                <a:latin typeface="Georgia" pitchFamily="18" charset="0"/>
              </a:rPr>
              <a:t>pl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y</a:t>
            </a:r>
            <a:r>
              <a:rPr lang="en-US" b="1" dirty="0">
                <a:solidFill>
                  <a:schemeClr val="tx2"/>
                </a:solidFill>
                <a:latin typeface="Georgia" pitchFamily="18" charset="0"/>
              </a:rPr>
              <a:t>nu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sz="3900" dirty="0">
                <a:latin typeface="Georgia" pitchFamily="18" charset="0"/>
              </a:rPr>
              <a:t>Příkladem úspěšného fungování energetiky v EU je trh s plynem</a:t>
            </a:r>
          </a:p>
          <a:p>
            <a:r>
              <a:rPr lang="cs-CZ" sz="3900" dirty="0">
                <a:latin typeface="Georgia" pitchFamily="18" charset="0"/>
              </a:rPr>
              <a:t>„Balíčky“ (1., 2. a 3.) sebraly moc dodavatelům a posílily odběratele</a:t>
            </a:r>
          </a:p>
          <a:p>
            <a:endParaRPr lang="cs-CZ" sz="3900" dirty="0">
              <a:latin typeface="Georgia" pitchFamily="18" charset="0"/>
            </a:endParaRPr>
          </a:p>
          <a:p>
            <a:r>
              <a:rPr lang="cs-CZ" sz="3900" dirty="0">
                <a:latin typeface="Georgia" pitchFamily="18" charset="0"/>
              </a:rPr>
              <a:t>Aspoň to platilo do loňského roku…</a:t>
            </a: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06562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8068C33C-B1A8-4706-ACFA-0C4BCBEF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Panika</a:t>
            </a:r>
            <a:endParaRPr lang="cs-CZ" dirty="0"/>
          </a:p>
        </p:txBody>
      </p:sp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1266D6BE-9079-4173-BD22-B9441662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46394AF6-002D-4CED-8AFF-774859AE5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45" y="1336924"/>
            <a:ext cx="5904655" cy="503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99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>
            <a:extLst>
              <a:ext uri="{FF2B5EF4-FFF2-40B4-BE49-F238E27FC236}">
                <a16:creationId xmlns:a16="http://schemas.microsoft.com/office/drawing/2014/main" id="{4C55AF95-3C77-4DD4-A6CA-310E699E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Zapomínáme…</a:t>
            </a:r>
            <a:endParaRPr lang="cs-CZ" dirty="0"/>
          </a:p>
        </p:txBody>
      </p:sp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5D5ED1C8-643A-415D-A799-ED3A505D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E1A1A107-D39D-43D8-836C-46D49BEF3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39139"/>
            <a:ext cx="6120680" cy="462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08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Georgia" pitchFamily="18" charset="0"/>
              </a:rPr>
              <a:t>Cena </a:t>
            </a:r>
            <a:r>
              <a:rPr lang="en-US" b="1" dirty="0" err="1">
                <a:solidFill>
                  <a:schemeClr val="tx2"/>
                </a:solidFill>
                <a:latin typeface="Georgia" pitchFamily="18" charset="0"/>
              </a:rPr>
              <a:t>pl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y</a:t>
            </a:r>
            <a:r>
              <a:rPr lang="en-US" b="1" dirty="0">
                <a:solidFill>
                  <a:schemeClr val="tx2"/>
                </a:solidFill>
                <a:latin typeface="Georgia" pitchFamily="18" charset="0"/>
              </a:rPr>
              <a:t>nu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, II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900" dirty="0">
                <a:latin typeface="Georgia" pitchFamily="18" charset="0"/>
              </a:rPr>
              <a:t>Teď právě (podzim 2022) zažíváme největší test společného trhu s plynem</a:t>
            </a:r>
          </a:p>
          <a:p>
            <a:endParaRPr lang="cs-CZ" sz="3900" dirty="0">
              <a:latin typeface="Georgia" pitchFamily="18" charset="0"/>
            </a:endParaRPr>
          </a:p>
          <a:p>
            <a:r>
              <a:rPr lang="cs-CZ" sz="3900" dirty="0">
                <a:latin typeface="Georgia" pitchFamily="18" charset="0"/>
              </a:rPr>
              <a:t>Začalo to loni na podzim, zkoumáním Komise, zda ze strany dodavatelů dochází k manipulaci</a:t>
            </a: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6652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1F148BB-3C4B-4812-B8B7-3C99FE0F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6FA70511-4F01-4DCC-BCFA-90BFE1F4C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009"/>
            <a:ext cx="9144000" cy="4593981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6BF60FA7-4719-45D3-9F0B-B2E12614FF42}"/>
              </a:ext>
            </a:extLst>
          </p:cNvPr>
          <p:cNvSpPr txBox="1"/>
          <p:nvPr/>
        </p:nvSpPr>
        <p:spPr>
          <a:xfrm>
            <a:off x="539552" y="5877272"/>
            <a:ext cx="792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https://www.spglobal.com/platts/en/market-insights/latest-news/natural-gas/102221-euro-gas-illiquidity-deepens-as-security-between-shippers-tightens,  </a:t>
            </a:r>
            <a:r>
              <a:rPr kumimoji="0" lang="cs-CZ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October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22, 2021</a:t>
            </a:r>
          </a:p>
        </p:txBody>
      </p:sp>
    </p:spTree>
    <p:extLst>
      <p:ext uri="{BB962C8B-B14F-4D97-AF65-F5344CB8AC3E}">
        <p14:creationId xmlns:p14="http://schemas.microsoft.com/office/powerpoint/2010/main" val="2782851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3732E24D-EDA8-39D3-65C2-EBDB4E023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686B91C-FA9F-68A6-42E4-FAC7C2BD5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6525"/>
            <a:ext cx="6707088" cy="558924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7189A20-C990-E237-DE47-370BF4F1AD72}"/>
              </a:ext>
            </a:extLst>
          </p:cNvPr>
          <p:cNvSpPr txBox="1"/>
          <p:nvPr/>
        </p:nvSpPr>
        <p:spPr>
          <a:xfrm>
            <a:off x="827584" y="5725765"/>
            <a:ext cx="74168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000" dirty="0" err="1">
                <a:latin typeface="Georgia" panose="02040502050405020303" pitchFamily="18" charset="0"/>
              </a:rPr>
              <a:t>World</a:t>
            </a:r>
            <a:r>
              <a:rPr lang="cs-CZ" sz="1000" dirty="0">
                <a:latin typeface="Georgia" panose="02040502050405020303" pitchFamily="18" charset="0"/>
              </a:rPr>
              <a:t> </a:t>
            </a:r>
            <a:r>
              <a:rPr lang="cs-CZ" sz="1000" dirty="0" err="1">
                <a:latin typeface="Georgia" panose="02040502050405020303" pitchFamily="18" charset="0"/>
              </a:rPr>
              <a:t>Energy</a:t>
            </a:r>
            <a:r>
              <a:rPr lang="cs-CZ" sz="1000" dirty="0">
                <a:latin typeface="Georgia" panose="02040502050405020303" pitchFamily="18" charset="0"/>
              </a:rPr>
              <a:t> Outlook, IEA</a:t>
            </a:r>
          </a:p>
          <a:p>
            <a:r>
              <a:rPr lang="cs-CZ" sz="1000" dirty="0">
                <a:latin typeface="Georgia" panose="02040502050405020303" pitchFamily="18" charset="0"/>
              </a:rPr>
              <a:t>https://www.iea.org/data-and-statistics/charts/power-sector-co2-emissions-1990-2050</a:t>
            </a:r>
          </a:p>
        </p:txBody>
      </p:sp>
    </p:spTree>
    <p:extLst>
      <p:ext uri="{BB962C8B-B14F-4D97-AF65-F5344CB8AC3E}">
        <p14:creationId xmlns:p14="http://schemas.microsoft.com/office/powerpoint/2010/main" val="3726391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Realita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b="1" dirty="0">
                <a:latin typeface="Georgia" pitchFamily="18" charset="0"/>
              </a:rPr>
              <a:t>EU je konfederace</a:t>
            </a:r>
            <a:r>
              <a:rPr lang="cs-CZ" sz="3600" dirty="0">
                <a:latin typeface="Georgia" pitchFamily="18" charset="0"/>
              </a:rPr>
              <a:t>: už ne jen volné sdružení zemí, ale také ještě ne federace, natož unitární stát</a:t>
            </a:r>
          </a:p>
          <a:p>
            <a:r>
              <a:rPr lang="cs-CZ" sz="3600" dirty="0">
                <a:latin typeface="Georgia" pitchFamily="18" charset="0"/>
              </a:rPr>
              <a:t>Z toho plyne, že kdykoli se k energetice přidá politika, končí jednota</a:t>
            </a:r>
          </a:p>
          <a:p>
            <a:r>
              <a:rPr lang="cs-CZ" sz="3600" dirty="0">
                <a:latin typeface="Georgia" pitchFamily="18" charset="0"/>
              </a:rPr>
              <a:t>Typický příklad: </a:t>
            </a:r>
            <a:r>
              <a:rPr lang="cs-CZ" sz="3600" b="1" dirty="0" err="1">
                <a:latin typeface="Georgia" pitchFamily="18" charset="0"/>
              </a:rPr>
              <a:t>Nord</a:t>
            </a:r>
            <a:r>
              <a:rPr lang="cs-CZ" sz="3600" b="1" dirty="0">
                <a:latin typeface="Georgia" pitchFamily="18" charset="0"/>
              </a:rPr>
              <a:t> Stream II</a:t>
            </a: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9313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593B17D0-0CA7-4E80-A504-FEBA5B68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31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7E1FCE42-116E-4D98-A6A8-7940477CC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10" y="620688"/>
            <a:ext cx="7855890" cy="58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0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Článek 194</a:t>
            </a:r>
            <a:r>
              <a:rPr lang="cs-CZ" b="1" baseline="30000" dirty="0">
                <a:solidFill>
                  <a:schemeClr val="tx2"/>
                </a:solidFill>
                <a:latin typeface="Georgia" pitchFamily="18" charset="0"/>
              </a:rPr>
              <a:t>2</a:t>
            </a:r>
            <a:endParaRPr lang="en-US" baseline="30000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Německo: </a:t>
            </a:r>
            <a:r>
              <a:rPr lang="cs-CZ" dirty="0" err="1">
                <a:latin typeface="Georgia" pitchFamily="18" charset="0"/>
              </a:rPr>
              <a:t>Nord</a:t>
            </a:r>
            <a:r>
              <a:rPr lang="cs-CZ" dirty="0">
                <a:latin typeface="Georgia" pitchFamily="18" charset="0"/>
              </a:rPr>
              <a:t> Stream II je komerční projekt, jeho základním benefitem je, že </a:t>
            </a:r>
            <a:r>
              <a:rPr lang="cs-CZ" b="1" dirty="0">
                <a:latin typeface="Georgia" pitchFamily="18" charset="0"/>
              </a:rPr>
              <a:t>posiluje </a:t>
            </a:r>
            <a:r>
              <a:rPr lang="cs-CZ" dirty="0">
                <a:latin typeface="Georgia" pitchFamily="18" charset="0"/>
              </a:rPr>
              <a:t>energetickou bezpečnost EU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Polsko: </a:t>
            </a:r>
            <a:r>
              <a:rPr lang="cs-CZ" dirty="0" err="1">
                <a:latin typeface="Georgia" pitchFamily="18" charset="0"/>
              </a:rPr>
              <a:t>Nord</a:t>
            </a:r>
            <a:r>
              <a:rPr lang="cs-CZ" dirty="0">
                <a:latin typeface="Georgia" pitchFamily="18" charset="0"/>
              </a:rPr>
              <a:t> Stream II je politický projekt, jeho základním problémem je, že </a:t>
            </a:r>
            <a:r>
              <a:rPr lang="cs-CZ" b="1" dirty="0">
                <a:latin typeface="Georgia" pitchFamily="18" charset="0"/>
              </a:rPr>
              <a:t>ohrožuje</a:t>
            </a:r>
            <a:r>
              <a:rPr lang="cs-CZ" dirty="0">
                <a:latin typeface="Georgia" pitchFamily="18" charset="0"/>
              </a:rPr>
              <a:t> energetickou bezpečnost EU</a:t>
            </a: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776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E60038B1-CAED-AAFD-BF08-81805157F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33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FEDD9E9-D2C3-0AF8-BE13-58C387F0F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976"/>
            <a:ext cx="9144000" cy="34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75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Energetická unie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V roce 2014 přišla Evropská komise s myšlenkou Energetické unie</a:t>
            </a:r>
          </a:p>
          <a:p>
            <a:r>
              <a:rPr lang="cs-CZ" dirty="0">
                <a:latin typeface="Georgia" pitchFamily="18" charset="0"/>
              </a:rPr>
              <a:t>Nebylo zcela jasné, co přesně to mělo být – co je zde navíc oproti Lisabonské smlouvě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Každopádně „</a:t>
            </a:r>
            <a:r>
              <a:rPr lang="cs-CZ" dirty="0" err="1">
                <a:latin typeface="Georgia" pitchFamily="18" charset="0"/>
              </a:rPr>
              <a:t>Energy</a:t>
            </a:r>
            <a:r>
              <a:rPr lang="cs-CZ" dirty="0">
                <a:latin typeface="Georgia" pitchFamily="18" charset="0"/>
              </a:rPr>
              <a:t> Union“ sloužila jako slogan všem</a:t>
            </a: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40651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Energetická unie 2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„</a:t>
            </a:r>
            <a:r>
              <a:rPr lang="cs-CZ" dirty="0" err="1">
                <a:latin typeface="Georgia" pitchFamily="18" charset="0"/>
              </a:rPr>
              <a:t>Mission</a:t>
            </a:r>
            <a:r>
              <a:rPr lang="cs-CZ" dirty="0">
                <a:latin typeface="Georgia" pitchFamily="18" charset="0"/>
              </a:rPr>
              <a:t> </a:t>
            </a:r>
            <a:r>
              <a:rPr lang="cs-CZ" dirty="0" err="1">
                <a:latin typeface="Georgia" pitchFamily="18" charset="0"/>
              </a:rPr>
              <a:t>Statement</a:t>
            </a:r>
            <a:r>
              <a:rPr lang="cs-CZ" dirty="0">
                <a:latin typeface="Georgia" pitchFamily="18" charset="0"/>
              </a:rPr>
              <a:t>“ nové Komise (listopad 2019) už </a:t>
            </a:r>
            <a:r>
              <a:rPr lang="cs-CZ" dirty="0" err="1">
                <a:latin typeface="Georgia" pitchFamily="18" charset="0"/>
              </a:rPr>
              <a:t>Energy</a:t>
            </a:r>
            <a:r>
              <a:rPr lang="cs-CZ" dirty="0">
                <a:latin typeface="Georgia" pitchFamily="18" charset="0"/>
              </a:rPr>
              <a:t> Union vůbec nezmínil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Zato přinesl </a:t>
            </a:r>
            <a:r>
              <a:rPr lang="cs-CZ" b="1" dirty="0" err="1">
                <a:latin typeface="Georgia" pitchFamily="18" charset="0"/>
              </a:rPr>
              <a:t>European</a:t>
            </a:r>
            <a:r>
              <a:rPr lang="cs-CZ" b="1" dirty="0">
                <a:latin typeface="Georgia" pitchFamily="18" charset="0"/>
              </a:rPr>
              <a:t> Green </a:t>
            </a:r>
            <a:r>
              <a:rPr lang="cs-CZ" b="1" dirty="0" err="1">
                <a:latin typeface="Georgia" pitchFamily="18" charset="0"/>
              </a:rPr>
              <a:t>Deal</a:t>
            </a:r>
            <a:endParaRPr lang="cs-CZ" b="1" dirty="0">
              <a:latin typeface="Georgia" pitchFamily="18" charset="0"/>
            </a:endParaRPr>
          </a:p>
          <a:p>
            <a:endParaRPr lang="cs-CZ" b="1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Pojem natolik vágní, že je přijatelný (takřka) pro všechny</a:t>
            </a: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11786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Zelený úděl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latin typeface="Georgia" pitchFamily="18" charset="0"/>
              </a:rPr>
              <a:t>Green </a:t>
            </a:r>
            <a:r>
              <a:rPr lang="cs-CZ" b="1" dirty="0" err="1">
                <a:latin typeface="Georgia" pitchFamily="18" charset="0"/>
              </a:rPr>
              <a:t>Deal</a:t>
            </a:r>
            <a:r>
              <a:rPr lang="cs-CZ" b="1" dirty="0">
                <a:latin typeface="Georgia" pitchFamily="18" charset="0"/>
              </a:rPr>
              <a:t> </a:t>
            </a:r>
            <a:r>
              <a:rPr lang="cs-CZ" dirty="0">
                <a:latin typeface="Georgia" pitchFamily="18" charset="0"/>
              </a:rPr>
              <a:t>nezahrnuje zdaleka jen energetiku (jde i o zachování biodiverzity, udržení vody v krajině, atd.)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Nicméně energetika je nejdůležitější – a veřejnosti nejvíce známou – částí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Co tedy přesně chceme?</a:t>
            </a: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8163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23D451AC-174E-4D1F-A379-19ABA9362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37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B7EFE06D-6E02-421A-A3F1-43B56FDD0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2" y="0"/>
            <a:ext cx="9084674" cy="68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52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2"/>
                </a:solidFill>
                <a:latin typeface="Georgia" pitchFamily="18" charset="0"/>
              </a:rPr>
              <a:t>Dva</a:t>
            </a:r>
            <a:r>
              <a:rPr lang="en-US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Georgia" pitchFamily="18" charset="0"/>
              </a:rPr>
              <a:t>soupe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ři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: USA a Čína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>
                <a:latin typeface="Georgia" pitchFamily="18" charset="0"/>
              </a:rPr>
              <a:t>EU se v této chvíli nachází mezi „levnou“ Čínou a „levnými“ USA</a:t>
            </a:r>
          </a:p>
          <a:p>
            <a:r>
              <a:rPr lang="cs-CZ" dirty="0">
                <a:latin typeface="Georgia" pitchFamily="18" charset="0"/>
              </a:rPr>
              <a:t>Na jedné straně státy, které nabízejí nižší cenu pracovní síly a obecně menší zátěž legální a finanční (méně pravidel)</a:t>
            </a:r>
          </a:p>
          <a:p>
            <a:r>
              <a:rPr lang="cs-CZ" dirty="0">
                <a:latin typeface="Georgia" pitchFamily="18" charset="0"/>
              </a:rPr>
              <a:t>Na druhé straně USA, které se snaží dostat zpět podstatnou část výroby</a:t>
            </a:r>
          </a:p>
          <a:p>
            <a:r>
              <a:rPr lang="cs-CZ" dirty="0">
                <a:latin typeface="Georgia" pitchFamily="18" charset="0"/>
              </a:rPr>
              <a:t>Pozor: tohle začalo dávno před Trumpem a neskončí s </a:t>
            </a:r>
            <a:r>
              <a:rPr lang="cs-CZ" dirty="0" err="1">
                <a:latin typeface="Georgia" pitchFamily="18" charset="0"/>
              </a:rPr>
              <a:t>Bidenem</a:t>
            </a: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2470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8B8DFC7E-BF4A-4E6C-AC66-1E72F35E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39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8C94FC57-2318-4C03-B8D0-0DDF0F7C6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21896"/>
            <a:ext cx="4961717" cy="64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82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6DEB7B52-59DF-0E85-69A6-854E845FF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3D8FF27-928C-6622-4F7E-2A804FC85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31" y="0"/>
            <a:ext cx="6793498" cy="5661248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C4D557B2-76F0-63CA-FA6D-9DA0FF4ED890}"/>
              </a:ext>
            </a:extLst>
          </p:cNvPr>
          <p:cNvSpPr txBox="1"/>
          <p:nvPr/>
        </p:nvSpPr>
        <p:spPr>
          <a:xfrm>
            <a:off x="1014196" y="5802352"/>
            <a:ext cx="69127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000" dirty="0" err="1">
                <a:latin typeface="Georgia" panose="02040502050405020303" pitchFamily="18" charset="0"/>
              </a:rPr>
              <a:t>World</a:t>
            </a:r>
            <a:r>
              <a:rPr lang="cs-CZ" sz="1000" dirty="0">
                <a:latin typeface="Georgia" panose="02040502050405020303" pitchFamily="18" charset="0"/>
              </a:rPr>
              <a:t> </a:t>
            </a:r>
            <a:r>
              <a:rPr lang="cs-CZ" sz="1000" dirty="0" err="1">
                <a:latin typeface="Georgia" panose="02040502050405020303" pitchFamily="18" charset="0"/>
              </a:rPr>
              <a:t>Energy</a:t>
            </a:r>
            <a:r>
              <a:rPr lang="cs-CZ" sz="1000" dirty="0">
                <a:latin typeface="Georgia" panose="02040502050405020303" pitchFamily="18" charset="0"/>
              </a:rPr>
              <a:t> Outlook, IEA</a:t>
            </a:r>
          </a:p>
          <a:p>
            <a:r>
              <a:rPr lang="cs-CZ" sz="1000" dirty="0">
                <a:latin typeface="Georgia" panose="02040502050405020303" pitchFamily="18" charset="0"/>
              </a:rPr>
              <a:t>https://www.iea.org/data-and-statistics/charts/share-of-top-3-countries-in-the-production-of-selected-mineral-resources-2021</a:t>
            </a:r>
          </a:p>
        </p:txBody>
      </p:sp>
    </p:spTree>
    <p:extLst>
      <p:ext uri="{BB962C8B-B14F-4D97-AF65-F5344CB8AC3E}">
        <p14:creationId xmlns:p14="http://schemas.microsoft.com/office/powerpoint/2010/main" val="2786058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Krátký přehled potíží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dirty="0">
                <a:latin typeface="Georgia" pitchFamily="18" charset="0"/>
              </a:rPr>
              <a:t>Pásmo nestability od severní Afriky přes Blízký Východ po Rusko/Ukrajinu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Technologická</a:t>
            </a:r>
            <a:r>
              <a:rPr lang="cs-CZ" i="1" dirty="0">
                <a:latin typeface="Georgia" pitchFamily="18" charset="0"/>
              </a:rPr>
              <a:t> </a:t>
            </a:r>
            <a:r>
              <a:rPr lang="cs-CZ" i="1" dirty="0" err="1">
                <a:latin typeface="Georgia" pitchFamily="18" charset="0"/>
              </a:rPr>
              <a:t>challenge</a:t>
            </a:r>
            <a:r>
              <a:rPr lang="cs-CZ" i="1" dirty="0">
                <a:latin typeface="Georgia" pitchFamily="18" charset="0"/>
              </a:rPr>
              <a:t> </a:t>
            </a:r>
            <a:r>
              <a:rPr lang="cs-CZ" dirty="0">
                <a:latin typeface="Georgia" pitchFamily="18" charset="0"/>
              </a:rPr>
              <a:t>z USA: pokud se rozhodnou pro „go </a:t>
            </a:r>
            <a:r>
              <a:rPr lang="cs-CZ" dirty="0" err="1">
                <a:latin typeface="Georgia" pitchFamily="18" charset="0"/>
              </a:rPr>
              <a:t>it</a:t>
            </a:r>
            <a:r>
              <a:rPr lang="cs-CZ" dirty="0">
                <a:latin typeface="Georgia" pitchFamily="18" charset="0"/>
              </a:rPr>
              <a:t> </a:t>
            </a:r>
            <a:r>
              <a:rPr lang="cs-CZ" dirty="0" err="1">
                <a:latin typeface="Georgia" pitchFamily="18" charset="0"/>
              </a:rPr>
              <a:t>alone</a:t>
            </a:r>
            <a:r>
              <a:rPr lang="cs-CZ" dirty="0">
                <a:latin typeface="Georgia" pitchFamily="18" charset="0"/>
              </a:rPr>
              <a:t>“, máme problém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Čína, která chce být globálním lídrem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70881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5992D7-68B2-48F2-B3C0-6294976D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“Club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of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six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” –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Messina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, 1955</a:t>
            </a:r>
            <a:endParaRPr lang="en-US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9BB29762-CA84-4737-97FA-CF32EA57C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41</a:t>
            </a:fld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DFC27A8-10C0-444B-8F8A-D5E218182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96" y="1268760"/>
            <a:ext cx="7052208" cy="508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10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52AA60FC-A416-4383-B0CF-2351889A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AE8F5B2-F72A-42F4-9B0A-EAE4CA509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7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EU: funkčnost vs. jednota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anose="02040502050405020303" pitchFamily="18" charset="0"/>
              </a:rPr>
              <a:t>Společenství o 27 členech nemůže fungovat podle stejných pravidel, jako klub šesti</a:t>
            </a:r>
          </a:p>
          <a:p>
            <a:r>
              <a:rPr lang="cs-CZ" dirty="0">
                <a:latin typeface="Georgia" panose="02040502050405020303" pitchFamily="18" charset="0"/>
              </a:rPr>
              <a:t>Základní problémy:</a:t>
            </a:r>
          </a:p>
          <a:p>
            <a:pPr lvl="1"/>
            <a:r>
              <a:rPr lang="cs-CZ" sz="3200" dirty="0">
                <a:latin typeface="Georgia" panose="02040502050405020303" pitchFamily="18" charset="0"/>
              </a:rPr>
              <a:t>způsob rozhodování</a:t>
            </a:r>
          </a:p>
          <a:p>
            <a:pPr lvl="1"/>
            <a:r>
              <a:rPr lang="cs-CZ" sz="3200" dirty="0">
                <a:latin typeface="Georgia" panose="02040502050405020303" pitchFamily="18" charset="0"/>
              </a:rPr>
              <a:t>odpovědnost za rozhodnutí</a:t>
            </a:r>
          </a:p>
          <a:p>
            <a:pPr lvl="1"/>
            <a:r>
              <a:rPr lang="cs-CZ" sz="3200" dirty="0">
                <a:latin typeface="Georgia" panose="02040502050405020303" pitchFamily="18" charset="0"/>
              </a:rPr>
              <a:t>co s menšinami</a:t>
            </a:r>
          </a:p>
          <a:p>
            <a:pPr lvl="1"/>
            <a:endParaRPr lang="cs-CZ" sz="3200" dirty="0">
              <a:latin typeface="Georgia" panose="02040502050405020303" pitchFamily="18" charset="0"/>
            </a:endParaRPr>
          </a:p>
          <a:p>
            <a:endParaRPr lang="cs-CZ" dirty="0">
              <a:latin typeface="Georgia" panose="02040502050405020303" pitchFamily="18" charset="0"/>
            </a:endParaRPr>
          </a:p>
          <a:p>
            <a:endParaRPr lang="cs-CZ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6426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Rozhodování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anose="02040502050405020303" pitchFamily="18" charset="0"/>
              </a:rPr>
              <a:t>Původní spolek šesti zavedl </a:t>
            </a:r>
            <a:r>
              <a:rPr lang="cs-CZ" i="1" dirty="0">
                <a:latin typeface="Georgia" panose="02040502050405020303" pitchFamily="18" charset="0"/>
              </a:rPr>
              <a:t>veto</a:t>
            </a:r>
            <a:r>
              <a:rPr lang="cs-CZ" dirty="0">
                <a:latin typeface="Georgia" panose="02040502050405020303" pitchFamily="18" charset="0"/>
              </a:rPr>
              <a:t> – nikoli od počátku (Římské smlouvy, 1957), ale teprve po </a:t>
            </a:r>
            <a:r>
              <a:rPr lang="cs-CZ" i="1" dirty="0" err="1">
                <a:latin typeface="Georgia" panose="02040502050405020303" pitchFamily="18" charset="0"/>
              </a:rPr>
              <a:t>empty</a:t>
            </a:r>
            <a:r>
              <a:rPr lang="cs-CZ" i="1" dirty="0">
                <a:latin typeface="Georgia" panose="02040502050405020303" pitchFamily="18" charset="0"/>
              </a:rPr>
              <a:t> </a:t>
            </a:r>
            <a:r>
              <a:rPr lang="cs-CZ" i="1" dirty="0" err="1">
                <a:latin typeface="Georgia" panose="02040502050405020303" pitchFamily="18" charset="0"/>
              </a:rPr>
              <a:t>chair</a:t>
            </a:r>
            <a:r>
              <a:rPr lang="cs-CZ" i="1" dirty="0">
                <a:latin typeface="Georgia" panose="02040502050405020303" pitchFamily="18" charset="0"/>
              </a:rPr>
              <a:t> </a:t>
            </a:r>
            <a:r>
              <a:rPr lang="cs-CZ" i="1" dirty="0" err="1">
                <a:latin typeface="Georgia" panose="02040502050405020303" pitchFamily="18" charset="0"/>
              </a:rPr>
              <a:t>crisis</a:t>
            </a:r>
            <a:r>
              <a:rPr lang="cs-CZ" i="1" dirty="0">
                <a:latin typeface="Georgia" panose="02040502050405020303" pitchFamily="18" charset="0"/>
              </a:rPr>
              <a:t> </a:t>
            </a:r>
            <a:r>
              <a:rPr lang="cs-CZ" dirty="0">
                <a:latin typeface="Georgia" panose="02040502050405020303" pitchFamily="18" charset="0"/>
              </a:rPr>
              <a:t>(1965-66)</a:t>
            </a:r>
          </a:p>
          <a:p>
            <a:r>
              <a:rPr lang="cs-CZ" dirty="0">
                <a:latin typeface="Georgia" panose="02040502050405020303" pitchFamily="18" charset="0"/>
              </a:rPr>
              <a:t>Od 1966 měl každý člen právo veta, pokud šlo o </a:t>
            </a:r>
            <a:r>
              <a:rPr lang="en-US" dirty="0">
                <a:latin typeface="Georgia" panose="02040502050405020303" pitchFamily="18" charset="0"/>
              </a:rPr>
              <a:t>“very important national interest(s)”</a:t>
            </a:r>
            <a:endParaRPr lang="cs-CZ" dirty="0">
              <a:latin typeface="Georgia" panose="02040502050405020303" pitchFamily="18" charset="0"/>
            </a:endParaRPr>
          </a:p>
          <a:p>
            <a:r>
              <a:rPr lang="cs-CZ" sz="3200" dirty="0">
                <a:latin typeface="Georgia" panose="02040502050405020303" pitchFamily="18" charset="0"/>
              </a:rPr>
              <a:t>Od roku 1973 už ale bylo členů d</a:t>
            </a:r>
            <a:r>
              <a:rPr lang="cs-CZ" dirty="0">
                <a:latin typeface="Georgia" panose="02040502050405020303" pitchFamily="18" charset="0"/>
              </a:rPr>
              <a:t>evět, dnes 27 – veto omezuje funkčnost Unie</a:t>
            </a:r>
            <a:endParaRPr lang="cs-CZ" sz="3200" dirty="0">
              <a:latin typeface="Georgia" panose="02040502050405020303" pitchFamily="18" charset="0"/>
            </a:endParaRPr>
          </a:p>
          <a:p>
            <a:endParaRPr lang="cs-CZ" dirty="0">
              <a:latin typeface="Georgia" panose="02040502050405020303" pitchFamily="18" charset="0"/>
            </a:endParaRPr>
          </a:p>
          <a:p>
            <a:endParaRPr lang="cs-CZ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0305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78BEF4-24CB-4902-A168-E532212A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Polské </a:t>
            </a:r>
            <a:r>
              <a:rPr lang="cs-CZ" b="1" i="1" dirty="0" err="1">
                <a:solidFill>
                  <a:schemeClr val="tx2"/>
                </a:solidFill>
                <a:latin typeface="Georgia" pitchFamily="18" charset="0"/>
              </a:rPr>
              <a:t>liberum</a:t>
            </a:r>
            <a:r>
              <a:rPr lang="cs-CZ" b="1" i="1" dirty="0">
                <a:solidFill>
                  <a:schemeClr val="tx2"/>
                </a:solidFill>
                <a:latin typeface="Georgia" pitchFamily="18" charset="0"/>
              </a:rPr>
              <a:t> veto</a:t>
            </a:r>
            <a:endParaRPr lang="en-US" i="1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6F66F6A8-5F73-4199-BF1E-896F2A3F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45</a:t>
            </a:fld>
            <a:endParaRPr lang="cs-CZ"/>
          </a:p>
        </p:txBody>
      </p:sp>
      <p:pic>
        <p:nvPicPr>
          <p:cNvPr id="9" name="Zástupný symbol pro obsah 8">
            <a:extLst>
              <a:ext uri="{FF2B5EF4-FFF2-40B4-BE49-F238E27FC236}">
                <a16:creationId xmlns:a16="http://schemas.microsoft.com/office/drawing/2014/main" id="{745368E1-920F-4E80-A38A-08D8DF693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519" y="1600200"/>
            <a:ext cx="575296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31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Zlatá svoboda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anose="02040502050405020303" pitchFamily="18" charset="0"/>
              </a:rPr>
              <a:t>Polská </a:t>
            </a:r>
            <a:r>
              <a:rPr lang="cs-CZ" dirty="0" err="1">
                <a:latin typeface="Georgia" panose="02040502050405020303" pitchFamily="18" charset="0"/>
              </a:rPr>
              <a:t>Rzeczpospolita</a:t>
            </a:r>
            <a:r>
              <a:rPr lang="cs-CZ" dirty="0">
                <a:latin typeface="Georgia" panose="02040502050405020303" pitchFamily="18" charset="0"/>
              </a:rPr>
              <a:t> zavedla v Sejmu veto roku 1573 – součást </a:t>
            </a:r>
            <a:r>
              <a:rPr lang="la-Latn" i="1" dirty="0">
                <a:latin typeface="Georgia" panose="02040502050405020303" pitchFamily="18" charset="0"/>
              </a:rPr>
              <a:t>Aurea Libertas</a:t>
            </a:r>
            <a:r>
              <a:rPr lang="cs-CZ" dirty="0">
                <a:latin typeface="Georgia" panose="02040502050405020303" pitchFamily="18" charset="0"/>
              </a:rPr>
              <a:t>, „Zlaté svobody“</a:t>
            </a:r>
          </a:p>
          <a:p>
            <a:r>
              <a:rPr lang="cs-CZ" dirty="0">
                <a:latin typeface="Georgia" panose="02040502050405020303" pitchFamily="18" charset="0"/>
              </a:rPr>
              <a:t>Veto rušilo zasedání Sejmu včetně veškeré legislativy na něm již přijaté</a:t>
            </a:r>
          </a:p>
          <a:p>
            <a:r>
              <a:rPr lang="cs-CZ" sz="3200" dirty="0">
                <a:latin typeface="Georgia" panose="02040502050405020303" pitchFamily="18" charset="0"/>
              </a:rPr>
              <a:t>Augustus III (1734-1763): jen jedno zasedání Sejmu úspěšné</a:t>
            </a:r>
          </a:p>
          <a:p>
            <a:r>
              <a:rPr lang="cs-CZ" sz="3200" dirty="0">
                <a:latin typeface="Georgia" panose="02040502050405020303" pitchFamily="18" charset="0"/>
              </a:rPr>
              <a:t>Anarchie vedla k zániku Polska</a:t>
            </a:r>
          </a:p>
          <a:p>
            <a:endParaRPr lang="cs-CZ" dirty="0">
              <a:latin typeface="Georgia" panose="02040502050405020303" pitchFamily="18" charset="0"/>
            </a:endParaRPr>
          </a:p>
          <a:p>
            <a:endParaRPr lang="cs-CZ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2628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IBM: “non-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concur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”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sz="3500" dirty="0">
                <a:latin typeface="Georgia" panose="02040502050405020303" pitchFamily="18" charset="0"/>
              </a:rPr>
              <a:t>IBM (“</a:t>
            </a:r>
            <a:r>
              <a:rPr lang="cs-CZ" sz="3500" dirty="0" err="1">
                <a:latin typeface="Georgia" panose="02040502050405020303" pitchFamily="18" charset="0"/>
              </a:rPr>
              <a:t>The</a:t>
            </a:r>
            <a:r>
              <a:rPr lang="cs-CZ" sz="3500" dirty="0">
                <a:latin typeface="Georgia" panose="02040502050405020303" pitchFamily="18" charset="0"/>
              </a:rPr>
              <a:t> Big Blue”), gigant 50. a 60. let, směřovalo v 80.letech k úpadku či rozprodání. V roce 1993 najalo externího CEO (Louis </a:t>
            </a:r>
            <a:r>
              <a:rPr lang="cs-CZ" sz="3500" dirty="0" err="1">
                <a:latin typeface="Georgia" panose="02040502050405020303" pitchFamily="18" charset="0"/>
              </a:rPr>
              <a:t>Gerstner</a:t>
            </a:r>
            <a:r>
              <a:rPr lang="cs-CZ" sz="3500" dirty="0">
                <a:latin typeface="Georgia" panose="02040502050405020303" pitchFamily="18" charset="0"/>
              </a:rPr>
              <a:t>)</a:t>
            </a:r>
          </a:p>
          <a:p>
            <a:r>
              <a:rPr lang="cs-CZ" sz="3500" dirty="0">
                <a:latin typeface="Georgia" panose="02040502050405020303" pitchFamily="18" charset="0"/>
              </a:rPr>
              <a:t>Kterákoli část firmy mohla vydat “non-</a:t>
            </a:r>
            <a:r>
              <a:rPr lang="cs-CZ" sz="3500" dirty="0" err="1">
                <a:latin typeface="Georgia" panose="02040502050405020303" pitchFamily="18" charset="0"/>
              </a:rPr>
              <a:t>concur</a:t>
            </a:r>
            <a:r>
              <a:rPr lang="cs-CZ" sz="3500" dirty="0">
                <a:latin typeface="Georgia" panose="02040502050405020303" pitchFamily="18" charset="0"/>
              </a:rPr>
              <a:t>” k jakémukoli návrhu další strategie (při 300.000 zaměstnanců)</a:t>
            </a:r>
          </a:p>
          <a:p>
            <a:r>
              <a:rPr lang="cs-CZ" sz="3500" i="1" dirty="0">
                <a:latin typeface="Georgia" panose="02040502050405020303" pitchFamily="18" charset="0"/>
              </a:rPr>
              <a:t>“</a:t>
            </a:r>
            <a:r>
              <a:rPr lang="cs-CZ" sz="3500" i="1" dirty="0" err="1">
                <a:latin typeface="Georgia" panose="02040502050405020303" pitchFamily="18" charset="0"/>
              </a:rPr>
              <a:t>Noone</a:t>
            </a:r>
            <a:r>
              <a:rPr lang="cs-CZ" sz="3500" i="1" dirty="0">
                <a:latin typeface="Georgia" panose="02040502050405020303" pitchFamily="18" charset="0"/>
              </a:rPr>
              <a:t> </a:t>
            </a:r>
            <a:r>
              <a:rPr lang="cs-CZ" sz="3500" i="1" dirty="0" err="1">
                <a:latin typeface="Georgia" panose="02040502050405020303" pitchFamily="18" charset="0"/>
              </a:rPr>
              <a:t>would</a:t>
            </a:r>
            <a:r>
              <a:rPr lang="cs-CZ" sz="3500" i="1" dirty="0">
                <a:latin typeface="Georgia" panose="02040502050405020303" pitchFamily="18" charset="0"/>
              </a:rPr>
              <a:t> </a:t>
            </a:r>
            <a:r>
              <a:rPr lang="cs-CZ" sz="3500" i="1" dirty="0" err="1">
                <a:latin typeface="Georgia" panose="02040502050405020303" pitchFamily="18" charset="0"/>
              </a:rPr>
              <a:t>say</a:t>
            </a:r>
            <a:r>
              <a:rPr lang="cs-CZ" sz="3500" i="1" dirty="0">
                <a:latin typeface="Georgia" panose="02040502050405020303" pitchFamily="18" charset="0"/>
              </a:rPr>
              <a:t> </a:t>
            </a:r>
            <a:r>
              <a:rPr lang="cs-CZ" sz="3500" i="1" dirty="0" err="1">
                <a:latin typeface="Georgia" panose="02040502050405020303" pitchFamily="18" charset="0"/>
              </a:rPr>
              <a:t>yes</a:t>
            </a:r>
            <a:r>
              <a:rPr lang="cs-CZ" sz="3500" i="1" dirty="0">
                <a:latin typeface="Georgia" panose="02040502050405020303" pitchFamily="18" charset="0"/>
              </a:rPr>
              <a:t>, but </a:t>
            </a:r>
            <a:r>
              <a:rPr lang="cs-CZ" sz="3500" i="1" dirty="0" err="1">
                <a:latin typeface="Georgia" panose="02040502050405020303" pitchFamily="18" charset="0"/>
              </a:rPr>
              <a:t>anyone</a:t>
            </a:r>
            <a:r>
              <a:rPr lang="cs-CZ" sz="3500" i="1" dirty="0">
                <a:latin typeface="Georgia" panose="02040502050405020303" pitchFamily="18" charset="0"/>
              </a:rPr>
              <a:t> </a:t>
            </a:r>
            <a:r>
              <a:rPr lang="cs-CZ" sz="3500" i="1" dirty="0" err="1">
                <a:latin typeface="Georgia" panose="02040502050405020303" pitchFamily="18" charset="0"/>
              </a:rPr>
              <a:t>could</a:t>
            </a:r>
            <a:r>
              <a:rPr lang="cs-CZ" sz="3500" i="1" dirty="0">
                <a:latin typeface="Georgia" panose="02040502050405020303" pitchFamily="18" charset="0"/>
              </a:rPr>
              <a:t> </a:t>
            </a:r>
            <a:r>
              <a:rPr lang="cs-CZ" sz="3500" i="1" dirty="0" err="1">
                <a:latin typeface="Georgia" panose="02040502050405020303" pitchFamily="18" charset="0"/>
              </a:rPr>
              <a:t>say</a:t>
            </a:r>
            <a:r>
              <a:rPr lang="cs-CZ" sz="3500" i="1" dirty="0">
                <a:latin typeface="Georgia" panose="02040502050405020303" pitchFamily="18" charset="0"/>
              </a:rPr>
              <a:t> no.”</a:t>
            </a:r>
          </a:p>
          <a:p>
            <a:endParaRPr lang="cs-CZ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4736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EU: tři typy hlasování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48</a:t>
            </a:fld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sz="3600" dirty="0">
                <a:latin typeface="Georgia" panose="02040502050405020303" pitchFamily="18" charset="0"/>
              </a:rPr>
              <a:t>„Prostá většina: 14 států</a:t>
            </a:r>
          </a:p>
          <a:p>
            <a:r>
              <a:rPr lang="cs-CZ" sz="3500" dirty="0">
                <a:latin typeface="Georgia" panose="02040502050405020303" pitchFamily="18" charset="0"/>
              </a:rPr>
              <a:t>„K</a:t>
            </a:r>
            <a:r>
              <a:rPr lang="cs-CZ" dirty="0">
                <a:latin typeface="Georgia" panose="02040502050405020303" pitchFamily="18" charset="0"/>
              </a:rPr>
              <a:t>valifikovaná většina“:</a:t>
            </a:r>
          </a:p>
          <a:p>
            <a:pPr lvl="1"/>
            <a:r>
              <a:rPr lang="cs-CZ" sz="3200" dirty="0">
                <a:latin typeface="Georgia" panose="02040502050405020303" pitchFamily="18" charset="0"/>
              </a:rPr>
              <a:t>55 % členských států (15 z 27)</a:t>
            </a:r>
          </a:p>
          <a:p>
            <a:pPr lvl="1"/>
            <a:r>
              <a:rPr lang="cs-CZ" sz="3200" dirty="0">
                <a:latin typeface="Georgia" panose="02040502050405020303" pitchFamily="18" charset="0"/>
              </a:rPr>
              <a:t>65 % populace EU</a:t>
            </a:r>
          </a:p>
          <a:p>
            <a:r>
              <a:rPr lang="cs-CZ" dirty="0">
                <a:latin typeface="Georgia" panose="02040502050405020303" pitchFamily="18" charset="0"/>
              </a:rPr>
              <a:t>„Jednohlasné hlasování“: veto kteréhokoli člena</a:t>
            </a:r>
          </a:p>
          <a:p>
            <a:r>
              <a:rPr lang="cs-CZ" dirty="0">
                <a:latin typeface="Georgia" panose="02040502050405020303" pitchFamily="18" charset="0"/>
              </a:rPr>
              <a:t>Dnes zhruba 80 % hlasování kvalifikovanou většinou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46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Odpovědnost za rozhodnutí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49</a:t>
            </a:fld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anose="02040502050405020303" pitchFamily="18" charset="0"/>
              </a:rPr>
              <a:t>Přehlasování státu či skupiny států se děje stále častěji</a:t>
            </a:r>
          </a:p>
          <a:p>
            <a:r>
              <a:rPr lang="cs-CZ" sz="3600" dirty="0">
                <a:latin typeface="Georgia" panose="02040502050405020303" pitchFamily="18" charset="0"/>
              </a:rPr>
              <a:t>Poražení ne vždy chtějí naplňovat odsouhlasené – viz migrace v PL, HU a CZ</a:t>
            </a:r>
          </a:p>
          <a:p>
            <a:r>
              <a:rPr lang="cs-CZ" sz="3600" dirty="0">
                <a:latin typeface="Georgia" panose="02040502050405020303" pitchFamily="18" charset="0"/>
              </a:rPr>
              <a:t>Brusel: hlavní město i obětní beránek</a:t>
            </a:r>
          </a:p>
        </p:txBody>
      </p:sp>
    </p:spTree>
    <p:extLst>
      <p:ext uri="{BB962C8B-B14F-4D97-AF65-F5344CB8AC3E}">
        <p14:creationId xmlns:p14="http://schemas.microsoft.com/office/powerpoint/2010/main" val="422535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9BD2B65A-36BB-D2B0-E2A2-9F901E41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5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1032C219-8B7A-AC40-E37E-3EBEF6B44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08720"/>
            <a:ext cx="6546672" cy="45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0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987C20-2187-4A57-BDBF-17B9B7BB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O co se hraje</a:t>
            </a:r>
            <a:endParaRPr lang="en-US" dirty="0"/>
          </a:p>
        </p:txBody>
      </p:sp>
      <p:graphicFrame>
        <p:nvGraphicFramePr>
          <p:cNvPr id="5" name="Zástupný symbol pro obsah 4">
            <a:extLst>
              <a:ext uri="{FF2B5EF4-FFF2-40B4-BE49-F238E27FC236}">
                <a16:creationId xmlns:a16="http://schemas.microsoft.com/office/drawing/2014/main" id="{6155733F-4944-455A-A2DD-E393009EF4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2209536-CE7E-435A-B64E-12E82643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79095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987C20-2187-4A57-BDBF-17B9B7BB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Co chtějí členské státy</a:t>
            </a:r>
            <a:endParaRPr lang="en-US" dirty="0"/>
          </a:p>
        </p:txBody>
      </p:sp>
      <p:graphicFrame>
        <p:nvGraphicFramePr>
          <p:cNvPr id="5" name="Zástupný symbol pro obsah 4">
            <a:extLst>
              <a:ext uri="{FF2B5EF4-FFF2-40B4-BE49-F238E27FC236}">
                <a16:creationId xmlns:a16="http://schemas.microsoft.com/office/drawing/2014/main" id="{6155733F-4944-455A-A2DD-E393009EF4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2209536-CE7E-435A-B64E-12E82643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8238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987C20-2187-4A57-BDBF-17B9B7BB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Co chce Komise</a:t>
            </a:r>
            <a:endParaRPr lang="en-US" dirty="0"/>
          </a:p>
        </p:txBody>
      </p:sp>
      <p:graphicFrame>
        <p:nvGraphicFramePr>
          <p:cNvPr id="5" name="Zástupný symbol pro obsah 4">
            <a:extLst>
              <a:ext uri="{FF2B5EF4-FFF2-40B4-BE49-F238E27FC236}">
                <a16:creationId xmlns:a16="http://schemas.microsoft.com/office/drawing/2014/main" id="{6155733F-4944-455A-A2DD-E393009EF4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2209536-CE7E-435A-B64E-12E82643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98405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Co s menšinami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53</a:t>
            </a:fld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anose="02040502050405020303" pitchFamily="18" charset="0"/>
              </a:rPr>
              <a:t>Realitou je vícerychlostní Unie – už dnes jsou země v eurozóně i mimo ni, v </a:t>
            </a:r>
            <a:r>
              <a:rPr lang="cs-CZ" sz="3600" dirty="0" err="1">
                <a:latin typeface="Georgia" panose="02040502050405020303" pitchFamily="18" charset="0"/>
              </a:rPr>
              <a:t>Schengenu</a:t>
            </a:r>
            <a:r>
              <a:rPr lang="cs-CZ" sz="3600" dirty="0">
                <a:latin typeface="Georgia" panose="02040502050405020303" pitchFamily="18" charset="0"/>
              </a:rPr>
              <a:t> i mimo </a:t>
            </a:r>
            <a:r>
              <a:rPr lang="cs-CZ" sz="3600" dirty="0" err="1">
                <a:latin typeface="Georgia" panose="02040502050405020303" pitchFamily="18" charset="0"/>
              </a:rPr>
              <a:t>Schengen</a:t>
            </a:r>
            <a:endParaRPr lang="cs-CZ" sz="3600" dirty="0">
              <a:latin typeface="Georgia" panose="02040502050405020303" pitchFamily="18" charset="0"/>
            </a:endParaRPr>
          </a:p>
          <a:p>
            <a:r>
              <a:rPr lang="cs-CZ" sz="3600" dirty="0">
                <a:latin typeface="Georgia" panose="02040502050405020303" pitchFamily="18" charset="0"/>
              </a:rPr>
              <a:t>Klíčová otázka pro nás: chceme být v jádru Unie, nebo na periferii?</a:t>
            </a:r>
          </a:p>
          <a:p>
            <a:r>
              <a:rPr lang="cs-CZ" sz="3600" dirty="0">
                <a:latin typeface="Georgia" panose="02040502050405020303" pitchFamily="18" charset="0"/>
              </a:rPr>
              <a:t>Přeloženo do češtiny: euro, nebo koruna?</a:t>
            </a:r>
          </a:p>
        </p:txBody>
      </p:sp>
    </p:spTree>
    <p:extLst>
      <p:ext uri="{BB962C8B-B14F-4D97-AF65-F5344CB8AC3E}">
        <p14:creationId xmlns:p14="http://schemas.microsoft.com/office/powerpoint/2010/main" val="2326198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632F20E2-363D-45DA-915C-292B423C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54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7CBAFE9F-5993-4500-8209-A0E7D9F88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90303"/>
            <a:ext cx="7931224" cy="569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418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988840"/>
            <a:ext cx="8229600" cy="3168352"/>
          </a:xfrm>
        </p:spPr>
        <p:txBody>
          <a:bodyPr>
            <a:normAutofit/>
          </a:bodyPr>
          <a:lstStyle/>
          <a:p>
            <a:r>
              <a:rPr lang="cs-CZ" sz="4800" b="1" dirty="0">
                <a:solidFill>
                  <a:schemeClr val="tx2"/>
                </a:solidFill>
                <a:latin typeface="Georgia" panose="02040502050405020303" pitchFamily="18" charset="0"/>
              </a:rPr>
              <a:t>Atom (nejen v EU)</a:t>
            </a:r>
          </a:p>
        </p:txBody>
      </p:sp>
    </p:spTree>
    <p:extLst>
      <p:ext uri="{BB962C8B-B14F-4D97-AF65-F5344CB8AC3E}">
        <p14:creationId xmlns:p14="http://schemas.microsoft.com/office/powerpoint/2010/main" val="1150180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Nová energie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Slunce, vítr, vodu, dřevo a uhlí používá lidstvo po tisíciletí</a:t>
            </a:r>
          </a:p>
          <a:p>
            <a:r>
              <a:rPr lang="cs-CZ" dirty="0">
                <a:latin typeface="Georgia" pitchFamily="18" charset="0"/>
              </a:rPr>
              <a:t>Ropu a plyn více jak sto let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b="1" dirty="0">
                <a:latin typeface="Georgia" pitchFamily="18" charset="0"/>
              </a:rPr>
              <a:t>Jaderná energetika je skutečně velmi nová</a:t>
            </a:r>
            <a:r>
              <a:rPr lang="cs-CZ" dirty="0">
                <a:latin typeface="Georgia" pitchFamily="18" charset="0"/>
              </a:rPr>
              <a:t>: </a:t>
            </a:r>
            <a:r>
              <a:rPr lang="cs-CZ" dirty="0" err="1">
                <a:latin typeface="Georgia" pitchFamily="18" charset="0"/>
              </a:rPr>
              <a:t>Obninsk</a:t>
            </a:r>
            <a:r>
              <a:rPr lang="cs-CZ" dirty="0">
                <a:latin typeface="Georgia" pitchFamily="18" charset="0"/>
              </a:rPr>
              <a:t> 1954, </a:t>
            </a:r>
            <a:r>
              <a:rPr lang="cs-CZ" dirty="0" err="1">
                <a:latin typeface="Georgia" pitchFamily="18" charset="0"/>
              </a:rPr>
              <a:t>Shippingport</a:t>
            </a:r>
            <a:r>
              <a:rPr lang="cs-CZ" dirty="0">
                <a:latin typeface="Georgia" pitchFamily="18" charset="0"/>
              </a:rPr>
              <a:t> 1958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863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9399E269-55A4-40F9-B441-463BAE61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4BD999AF-2AF8-42BE-8308-25DADEC6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00100"/>
            <a:ext cx="7010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88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Nebýt Manhattan Project…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Jakkoli se nám to nelíbí, pro mnoho lidí je atom především asociován s jadernými zbraněmi</a:t>
            </a:r>
          </a:p>
          <a:p>
            <a:r>
              <a:rPr lang="cs-CZ" b="1" dirty="0">
                <a:latin typeface="Georgia" pitchFamily="18" charset="0"/>
              </a:rPr>
              <a:t>Hirošima</a:t>
            </a:r>
            <a:r>
              <a:rPr lang="cs-CZ" dirty="0">
                <a:latin typeface="Georgia" pitchFamily="18" charset="0"/>
              </a:rPr>
              <a:t> a </a:t>
            </a:r>
            <a:r>
              <a:rPr lang="cs-CZ" b="1" dirty="0">
                <a:latin typeface="Georgia" pitchFamily="18" charset="0"/>
              </a:rPr>
              <a:t>Nagasaki</a:t>
            </a:r>
            <a:r>
              <a:rPr lang="cs-CZ" dirty="0">
                <a:latin typeface="Georgia" pitchFamily="18" charset="0"/>
              </a:rPr>
              <a:t>, 6. a 9. srpen 1945</a:t>
            </a:r>
          </a:p>
          <a:p>
            <a:r>
              <a:rPr lang="cs-CZ" dirty="0">
                <a:latin typeface="Georgia" pitchFamily="18" charset="0"/>
              </a:rPr>
              <a:t>Je pravda, že jaderné reaktory byly vedlejším produktem vojenského výzkumu (</a:t>
            </a:r>
            <a:r>
              <a:rPr lang="cs-CZ" dirty="0" err="1">
                <a:latin typeface="Georgia" pitchFamily="18" charset="0"/>
              </a:rPr>
              <a:t>Fermi</a:t>
            </a:r>
            <a:r>
              <a:rPr lang="cs-CZ" dirty="0">
                <a:latin typeface="Georgia" pitchFamily="18" charset="0"/>
              </a:rPr>
              <a:t> @ Chicago, 2.12.1942)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557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CA0323-7120-4BC6-88A2-A159E106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Civilní jádro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0AB8D49-825C-447B-9635-ED0C7B9BA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dirty="0">
                <a:latin typeface="Georgia" pitchFamily="18" charset="0"/>
              </a:rPr>
              <a:t>449 reaktorů ve 30 zemích (2017)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11 % světové výroby elektřiny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13 zemí má přes 25 % elektřiny z jádra</a:t>
            </a:r>
          </a:p>
          <a:p>
            <a:endParaRPr lang="en-US" dirty="0"/>
          </a:p>
        </p:txBody>
      </p:sp>
      <p:graphicFrame>
        <p:nvGraphicFramePr>
          <p:cNvPr id="6" name="Zástupný symbol pro obsah 5">
            <a:extLst>
              <a:ext uri="{FF2B5EF4-FFF2-40B4-BE49-F238E27FC236}">
                <a16:creationId xmlns:a16="http://schemas.microsoft.com/office/drawing/2014/main" id="{D46CDD44-3FD2-45DC-8A4A-E9815DC0F3F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4644008" y="1484784"/>
          <a:ext cx="4042792" cy="493633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595661501"/>
                    </a:ext>
                  </a:extLst>
                </a:gridCol>
                <a:gridCol w="1882552">
                  <a:extLst>
                    <a:ext uri="{9D8B030D-6E8A-4147-A177-3AD203B41FA5}">
                      <a16:colId xmlns:a16="http://schemas.microsoft.com/office/drawing/2014/main" val="2162256265"/>
                    </a:ext>
                  </a:extLst>
                </a:gridCol>
              </a:tblGrid>
              <a:tr h="379718">
                <a:tc>
                  <a:txBody>
                    <a:bodyPr/>
                    <a:lstStyle/>
                    <a:p>
                      <a:r>
                        <a:rPr lang="cs-CZ" dirty="0">
                          <a:latin typeface="Georgia" panose="02040502050405020303" pitchFamily="18" charset="0"/>
                        </a:rPr>
                        <a:t>Francie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Georgia" panose="02040502050405020303" pitchFamily="18" charset="0"/>
                        </a:rPr>
                        <a:t>72,3  %</a:t>
                      </a:r>
                      <a:endParaRPr lang="en-US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6427"/>
                  </a:ext>
                </a:extLst>
              </a:tr>
              <a:tr h="379718">
                <a:tc>
                  <a:txBody>
                    <a:bodyPr/>
                    <a:lstStyle/>
                    <a:p>
                      <a:r>
                        <a:rPr lang="cs-CZ" b="1" dirty="0">
                          <a:latin typeface="Georgia" panose="02040502050405020303" pitchFamily="18" charset="0"/>
                        </a:rPr>
                        <a:t>Slovensko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54,1 %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438469"/>
                  </a:ext>
                </a:extLst>
              </a:tr>
              <a:tr h="379718">
                <a:tc>
                  <a:txBody>
                    <a:bodyPr/>
                    <a:lstStyle/>
                    <a:p>
                      <a:r>
                        <a:rPr lang="cs-CZ" b="1" dirty="0">
                          <a:latin typeface="Georgia" panose="02040502050405020303" pitchFamily="18" charset="0"/>
                        </a:rPr>
                        <a:t>Ukrajina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52,3 %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965363"/>
                  </a:ext>
                </a:extLst>
              </a:tr>
              <a:tr h="379718">
                <a:tc>
                  <a:txBody>
                    <a:bodyPr/>
                    <a:lstStyle/>
                    <a:p>
                      <a:r>
                        <a:rPr lang="cs-CZ" b="1" dirty="0">
                          <a:latin typeface="Georgia" panose="02040502050405020303" pitchFamily="18" charset="0"/>
                        </a:rPr>
                        <a:t>Belgie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51,7 %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263990"/>
                  </a:ext>
                </a:extLst>
              </a:tr>
              <a:tr h="379718">
                <a:tc>
                  <a:txBody>
                    <a:bodyPr/>
                    <a:lstStyle/>
                    <a:p>
                      <a:r>
                        <a:rPr lang="cs-CZ" b="1" dirty="0">
                          <a:latin typeface="Georgia" panose="02040502050405020303" pitchFamily="18" charset="0"/>
                        </a:rPr>
                        <a:t>Maďarsko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51,3 %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736932"/>
                  </a:ext>
                </a:extLst>
              </a:tr>
              <a:tr h="379718">
                <a:tc>
                  <a:txBody>
                    <a:bodyPr/>
                    <a:lstStyle/>
                    <a:p>
                      <a:r>
                        <a:rPr lang="cs-CZ" b="1" dirty="0">
                          <a:latin typeface="Georgia" panose="02040502050405020303" pitchFamily="18" charset="0"/>
                        </a:rPr>
                        <a:t>Švédsko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40,0 %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843224"/>
                  </a:ext>
                </a:extLst>
              </a:tr>
              <a:tr h="379718">
                <a:tc>
                  <a:txBody>
                    <a:bodyPr/>
                    <a:lstStyle/>
                    <a:p>
                      <a:r>
                        <a:rPr lang="cs-CZ" b="1" dirty="0">
                          <a:latin typeface="Georgia" panose="02040502050405020303" pitchFamily="18" charset="0"/>
                        </a:rPr>
                        <a:t>Slovinsko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35,2 %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328459"/>
                  </a:ext>
                </a:extLst>
              </a:tr>
              <a:tr h="379718">
                <a:tc>
                  <a:txBody>
                    <a:bodyPr/>
                    <a:lstStyle/>
                    <a:p>
                      <a:r>
                        <a:rPr lang="cs-CZ" b="1" dirty="0">
                          <a:latin typeface="Georgia" panose="02040502050405020303" pitchFamily="18" charset="0"/>
                        </a:rPr>
                        <a:t>Bulharsko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35,0 %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54707"/>
                  </a:ext>
                </a:extLst>
              </a:tr>
              <a:tr h="379718">
                <a:tc>
                  <a:txBody>
                    <a:bodyPr/>
                    <a:lstStyle/>
                    <a:p>
                      <a:r>
                        <a:rPr lang="cs-CZ" b="1" dirty="0">
                          <a:latin typeface="Georgia" panose="02040502050405020303" pitchFamily="18" charset="0"/>
                        </a:rPr>
                        <a:t>Švýcarsko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34,4 %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503635"/>
                  </a:ext>
                </a:extLst>
              </a:tr>
              <a:tr h="379718">
                <a:tc>
                  <a:txBody>
                    <a:bodyPr/>
                    <a:lstStyle/>
                    <a:p>
                      <a:r>
                        <a:rPr lang="cs-CZ" b="1" dirty="0">
                          <a:latin typeface="Georgia" panose="02040502050405020303" pitchFamily="18" charset="0"/>
                        </a:rPr>
                        <a:t>Finsko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33,7 %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082339"/>
                  </a:ext>
                </a:extLst>
              </a:tr>
              <a:tr h="379718">
                <a:tc>
                  <a:txBody>
                    <a:bodyPr/>
                    <a:lstStyle/>
                    <a:p>
                      <a:r>
                        <a:rPr lang="cs-CZ" b="1" dirty="0">
                          <a:latin typeface="Georgia" panose="02040502050405020303" pitchFamily="18" charset="0"/>
                        </a:rPr>
                        <a:t>Arménie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31,4 %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401454"/>
                  </a:ext>
                </a:extLst>
              </a:tr>
              <a:tr h="379718">
                <a:tc>
                  <a:txBody>
                    <a:bodyPr/>
                    <a:lstStyle/>
                    <a:p>
                      <a:r>
                        <a:rPr lang="cs-CZ" b="1" dirty="0">
                          <a:latin typeface="Georgia" panose="02040502050405020303" pitchFamily="18" charset="0"/>
                        </a:rPr>
                        <a:t>Jižní Korea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30,3 %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917791"/>
                  </a:ext>
                </a:extLst>
              </a:tr>
              <a:tr h="379718">
                <a:tc>
                  <a:txBody>
                    <a:bodyPr/>
                    <a:lstStyle/>
                    <a:p>
                      <a:r>
                        <a:rPr lang="cs-CZ" b="1" dirty="0">
                          <a:latin typeface="Georgia" panose="02040502050405020303" pitchFamily="18" charset="0"/>
                        </a:rPr>
                        <a:t>Česká republika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Georgia" panose="02040502050405020303" pitchFamily="18" charset="0"/>
                        </a:rPr>
                        <a:t>29,4 %</a:t>
                      </a:r>
                      <a:endParaRPr lang="en-US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573655"/>
                  </a:ext>
                </a:extLst>
              </a:tr>
            </a:tbl>
          </a:graphicData>
        </a:graphic>
      </p:graphicFrame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1B8D78FC-88B6-4A3A-93B0-758520B8F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44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BF0F2EE2-C210-1E58-FB45-BF258EE1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6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CDAA0EDA-AECE-E808-4677-0477210C7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48075"/>
            <a:ext cx="7056784" cy="584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330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E7B78FC3-CB0D-4CDF-9529-A0F61EEA4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267070B3-F012-4FFA-B65A-E32F395E0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22" y="1052736"/>
            <a:ext cx="8086278" cy="46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73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Co jádru pomáhalo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(tedy vedle studené války a závodů ve zbrojení)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b="1" dirty="0">
                <a:latin typeface="Georgia" pitchFamily="18" charset="0"/>
              </a:rPr>
              <a:t>Technický optimismus </a:t>
            </a:r>
            <a:r>
              <a:rPr lang="cs-CZ" dirty="0">
                <a:latin typeface="Georgia" pitchFamily="18" charset="0"/>
              </a:rPr>
              <a:t>po druhé světové válce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b="1" dirty="0">
                <a:latin typeface="Georgia" pitchFamily="18" charset="0"/>
              </a:rPr>
              <a:t>Ropné šoky </a:t>
            </a:r>
            <a:r>
              <a:rPr lang="cs-CZ" dirty="0">
                <a:latin typeface="Georgia" pitchFamily="18" charset="0"/>
              </a:rPr>
              <a:t>1973 a 1979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7346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14930F34-023E-4393-B7A4-807552B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425B1ABA-D818-4319-9434-619802827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980728"/>
            <a:ext cx="6048672" cy="472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437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Co jádro poškodilo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b="1" dirty="0" err="1">
                <a:latin typeface="Georgia" pitchFamily="18" charset="0"/>
              </a:rPr>
              <a:t>Three</a:t>
            </a:r>
            <a:r>
              <a:rPr lang="cs-CZ" b="1" dirty="0">
                <a:latin typeface="Georgia" pitchFamily="18" charset="0"/>
              </a:rPr>
              <a:t> Mile Island</a:t>
            </a:r>
            <a:r>
              <a:rPr lang="cs-CZ" dirty="0">
                <a:latin typeface="Georgia" pitchFamily="18" charset="0"/>
              </a:rPr>
              <a:t>, 28. března 1979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b="1" dirty="0">
                <a:latin typeface="Georgia" pitchFamily="18" charset="0"/>
              </a:rPr>
              <a:t>Černobyl</a:t>
            </a:r>
            <a:r>
              <a:rPr lang="cs-CZ" dirty="0">
                <a:latin typeface="Georgia" pitchFamily="18" charset="0"/>
              </a:rPr>
              <a:t>, 26. dubna 1986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b="1" dirty="0" err="1">
                <a:latin typeface="Georgia" pitchFamily="18" charset="0"/>
              </a:rPr>
              <a:t>Fukušima</a:t>
            </a:r>
            <a:r>
              <a:rPr lang="cs-CZ" dirty="0">
                <a:latin typeface="Georgia" pitchFamily="18" charset="0"/>
              </a:rPr>
              <a:t>, 11. dubna 2011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1943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„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Nuclear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renaissance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“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Okolo roku 2000 se začalo znovu hovořit o výstavbě nových jaderných bloků</a:t>
            </a:r>
          </a:p>
          <a:p>
            <a:r>
              <a:rPr lang="cs-CZ" b="1" dirty="0">
                <a:latin typeface="Georgia" pitchFamily="18" charset="0"/>
              </a:rPr>
              <a:t>Třetí generace </a:t>
            </a:r>
            <a:r>
              <a:rPr lang="cs-CZ" dirty="0">
                <a:latin typeface="Georgia" pitchFamily="18" charset="0"/>
              </a:rPr>
              <a:t>– schopnost obejít se v případě problémů po 72 hodin bez vnější pomoci, pasivní/aktivní prvky</a:t>
            </a:r>
          </a:p>
          <a:p>
            <a:r>
              <a:rPr lang="cs-CZ" b="1" dirty="0">
                <a:latin typeface="Georgia" pitchFamily="18" charset="0"/>
              </a:rPr>
              <a:t>Rostoucí ceny energií </a:t>
            </a:r>
            <a:r>
              <a:rPr lang="cs-CZ" dirty="0">
                <a:latin typeface="Georgia" pitchFamily="18" charset="0"/>
              </a:rPr>
              <a:t>(ropy, ale i elektřiny) vedly k tomu, že jaderné bloky vycházely ekonomicky výhodně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7235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34554" y="1958411"/>
            <a:ext cx="3048615" cy="2869948"/>
            <a:chOff x="5734553" y="1223081"/>
            <a:chExt cx="3048615" cy="2869948"/>
          </a:xfrm>
        </p:grpSpPr>
        <p:sp>
          <p:nvSpPr>
            <p:cNvPr id="1049" name="Line 52"/>
            <p:cNvSpPr>
              <a:spLocks noChangeShapeType="1"/>
            </p:cNvSpPr>
            <p:nvPr/>
          </p:nvSpPr>
          <p:spPr bwMode="auto">
            <a:xfrm>
              <a:off x="6083168" y="3259014"/>
              <a:ext cx="2700000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0" name="Line 53"/>
            <p:cNvSpPr>
              <a:spLocks noChangeShapeType="1"/>
            </p:cNvSpPr>
            <p:nvPr/>
          </p:nvSpPr>
          <p:spPr bwMode="auto">
            <a:xfrm>
              <a:off x="6083168" y="2687514"/>
              <a:ext cx="2700000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1" name="Line 54"/>
            <p:cNvSpPr>
              <a:spLocks noChangeShapeType="1"/>
            </p:cNvSpPr>
            <p:nvPr/>
          </p:nvSpPr>
          <p:spPr bwMode="auto">
            <a:xfrm>
              <a:off x="6083168" y="2116014"/>
              <a:ext cx="2700000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2" name="Line 55"/>
            <p:cNvSpPr>
              <a:spLocks noChangeShapeType="1"/>
            </p:cNvSpPr>
            <p:nvPr/>
          </p:nvSpPr>
          <p:spPr bwMode="auto">
            <a:xfrm>
              <a:off x="6083168" y="1544514"/>
              <a:ext cx="2700000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2" name="Line 75"/>
            <p:cNvSpPr>
              <a:spLocks noChangeShapeType="1"/>
            </p:cNvSpPr>
            <p:nvPr/>
          </p:nvSpPr>
          <p:spPr bwMode="auto">
            <a:xfrm flipV="1">
              <a:off x="6083168" y="3830514"/>
              <a:ext cx="0" cy="38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3" name="Line 76"/>
            <p:cNvSpPr>
              <a:spLocks noChangeShapeType="1"/>
            </p:cNvSpPr>
            <p:nvPr/>
          </p:nvSpPr>
          <p:spPr bwMode="auto">
            <a:xfrm flipV="1">
              <a:off x="6983168" y="3830514"/>
              <a:ext cx="0" cy="38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4" name="Line 77"/>
            <p:cNvSpPr>
              <a:spLocks noChangeShapeType="1"/>
            </p:cNvSpPr>
            <p:nvPr/>
          </p:nvSpPr>
          <p:spPr bwMode="auto">
            <a:xfrm flipV="1">
              <a:off x="7883168" y="3830514"/>
              <a:ext cx="0" cy="38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5" name="Line 78"/>
            <p:cNvSpPr>
              <a:spLocks noChangeShapeType="1"/>
            </p:cNvSpPr>
            <p:nvPr/>
          </p:nvSpPr>
          <p:spPr bwMode="auto">
            <a:xfrm flipV="1">
              <a:off x="8783168" y="3830514"/>
              <a:ext cx="0" cy="38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7" name="Rectangle 80"/>
            <p:cNvSpPr>
              <a:spLocks noChangeArrowheads="1"/>
            </p:cNvSpPr>
            <p:nvPr/>
          </p:nvSpPr>
          <p:spPr bwMode="auto">
            <a:xfrm>
              <a:off x="5825925" y="3154239"/>
              <a:ext cx="16671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Arial" pitchFamily="34" charset="0"/>
                </a:rPr>
                <a:t>40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endParaRPr>
            </a:p>
          </p:txBody>
        </p:sp>
        <p:sp>
          <p:nvSpPr>
            <p:cNvPr id="1078" name="Rectangle 81"/>
            <p:cNvSpPr>
              <a:spLocks noChangeArrowheads="1"/>
            </p:cNvSpPr>
            <p:nvPr/>
          </p:nvSpPr>
          <p:spPr bwMode="auto">
            <a:xfrm>
              <a:off x="5825925" y="2582739"/>
              <a:ext cx="16671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Arial" pitchFamily="34" charset="0"/>
                </a:rPr>
                <a:t>80</a:t>
              </a: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endParaRPr>
            </a:p>
          </p:txBody>
        </p:sp>
        <p:sp>
          <p:nvSpPr>
            <p:cNvPr id="1079" name="Rectangle 82"/>
            <p:cNvSpPr>
              <a:spLocks noChangeArrowheads="1"/>
            </p:cNvSpPr>
            <p:nvPr/>
          </p:nvSpPr>
          <p:spPr bwMode="auto">
            <a:xfrm>
              <a:off x="5734553" y="2011239"/>
              <a:ext cx="25006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Arial" pitchFamily="34" charset="0"/>
                </a:rPr>
                <a:t>120</a:t>
              </a: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endParaRPr>
            </a:p>
          </p:txBody>
        </p:sp>
        <p:sp>
          <p:nvSpPr>
            <p:cNvPr id="1080" name="Rectangle 83"/>
            <p:cNvSpPr>
              <a:spLocks noChangeArrowheads="1"/>
            </p:cNvSpPr>
            <p:nvPr/>
          </p:nvSpPr>
          <p:spPr bwMode="auto">
            <a:xfrm>
              <a:off x="5734553" y="1439739"/>
              <a:ext cx="25006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Arial" pitchFamily="34" charset="0"/>
                </a:rPr>
                <a:t>160</a:t>
              </a: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endParaRPr>
            </a:p>
          </p:txBody>
        </p:sp>
        <p:sp>
          <p:nvSpPr>
            <p:cNvPr id="1081" name="Rectangle 84"/>
            <p:cNvSpPr>
              <a:spLocks noChangeArrowheads="1"/>
            </p:cNvSpPr>
            <p:nvPr/>
          </p:nvSpPr>
          <p:spPr bwMode="auto">
            <a:xfrm>
              <a:off x="6341609" y="3908363"/>
              <a:ext cx="3831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Arial" pitchFamily="34" charset="0"/>
                </a:rPr>
                <a:t>China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endParaRPr>
            </a:p>
          </p:txBody>
        </p:sp>
        <p:sp>
          <p:nvSpPr>
            <p:cNvPr id="1082" name="Rectangle 85"/>
            <p:cNvSpPr>
              <a:spLocks noChangeArrowheads="1"/>
            </p:cNvSpPr>
            <p:nvPr/>
          </p:nvSpPr>
          <p:spPr bwMode="auto">
            <a:xfrm>
              <a:off x="7220771" y="3908363"/>
              <a:ext cx="42479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Arial" pitchFamily="34" charset="0"/>
                </a:rPr>
                <a:t>Russia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endParaRPr>
            </a:p>
          </p:txBody>
        </p:sp>
        <p:sp>
          <p:nvSpPr>
            <p:cNvPr id="1083" name="Rectangle 86"/>
            <p:cNvSpPr>
              <a:spLocks noChangeArrowheads="1"/>
            </p:cNvSpPr>
            <p:nvPr/>
          </p:nvSpPr>
          <p:spPr bwMode="auto">
            <a:xfrm>
              <a:off x="8165654" y="3908363"/>
              <a:ext cx="33502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Arial" pitchFamily="34" charset="0"/>
                </a:rPr>
                <a:t>India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endParaRPr>
            </a:p>
          </p:txBody>
        </p:sp>
        <p:sp>
          <p:nvSpPr>
            <p:cNvPr id="107" name="Rectangle 39"/>
            <p:cNvSpPr>
              <a:spLocks noChangeArrowheads="1"/>
            </p:cNvSpPr>
            <p:nvPr/>
          </p:nvSpPr>
          <p:spPr bwMode="auto">
            <a:xfrm>
              <a:off x="5742569" y="1223081"/>
              <a:ext cx="25006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Arial" pitchFamily="34" charset="0"/>
                </a:rPr>
                <a:t>GW</a:t>
              </a:r>
            </a:p>
          </p:txBody>
        </p:sp>
      </p:grpSp>
      <p:sp>
        <p:nvSpPr>
          <p:cNvPr id="113" name="Rectangle 49"/>
          <p:cNvSpPr>
            <a:spLocks noChangeArrowheads="1"/>
          </p:cNvSpPr>
          <p:nvPr/>
        </p:nvSpPr>
        <p:spPr bwMode="auto">
          <a:xfrm>
            <a:off x="4230882" y="3022569"/>
            <a:ext cx="3334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rPr>
              <a:t>2017</a:t>
            </a: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795337" y="3994344"/>
            <a:ext cx="2700000" cy="0"/>
          </a:xfrm>
          <a:prstGeom prst="line">
            <a:avLst/>
          </a:prstGeom>
          <a:noFill/>
          <a:ln w="1270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795337" y="3422844"/>
            <a:ext cx="2700000" cy="0"/>
          </a:xfrm>
          <a:prstGeom prst="line">
            <a:avLst/>
          </a:prstGeom>
          <a:noFill/>
          <a:ln w="1270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795337" y="2851344"/>
            <a:ext cx="2700000" cy="0"/>
          </a:xfrm>
          <a:prstGeom prst="line">
            <a:avLst/>
          </a:prstGeom>
          <a:noFill/>
          <a:ln w="1270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795337" y="2279844"/>
            <a:ext cx="2700000" cy="0"/>
          </a:xfrm>
          <a:prstGeom prst="line">
            <a:avLst/>
          </a:prstGeom>
          <a:noFill/>
          <a:ln w="1270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Rectangle 18"/>
          <p:cNvSpPr>
            <a:spLocks noChangeArrowheads="1"/>
          </p:cNvSpPr>
          <p:nvPr/>
        </p:nvSpPr>
        <p:spPr bwMode="auto">
          <a:xfrm>
            <a:off x="1029337" y="3060894"/>
            <a:ext cx="432000" cy="150495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Rectangle 20"/>
          <p:cNvSpPr>
            <a:spLocks noChangeArrowheads="1"/>
          </p:cNvSpPr>
          <p:nvPr/>
        </p:nvSpPr>
        <p:spPr bwMode="auto">
          <a:xfrm>
            <a:off x="1929337" y="2784670"/>
            <a:ext cx="432000" cy="17811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2" name="Rectangle 22"/>
          <p:cNvSpPr>
            <a:spLocks noChangeArrowheads="1"/>
          </p:cNvSpPr>
          <p:nvPr/>
        </p:nvSpPr>
        <p:spPr bwMode="auto">
          <a:xfrm>
            <a:off x="2829337" y="3979044"/>
            <a:ext cx="432000" cy="58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vert="horz" lIns="36000" tIns="36000" rIns="36000" bIns="36000" rtlCol="0">
            <a:normAutofit/>
          </a:bodyPr>
          <a:lstStyle/>
          <a:p>
            <a:pPr marL="3175"/>
            <a:r>
              <a:rPr lang="en-US" dirty="0"/>
              <a:t>Two directions for nuclear power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Without changes to policy, the contribution of nuclear power could decline substantially in leading markets,</a:t>
            </a:r>
          </a:p>
          <a:p>
            <a:pPr>
              <a:spcBef>
                <a:spcPts val="300"/>
              </a:spcBef>
            </a:pPr>
            <a:r>
              <a:rPr lang="en-US" dirty="0"/>
              <a:t>while large growth is coming, as China takes first position within a decade</a:t>
            </a: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1029337" y="3060894"/>
            <a:ext cx="432000" cy="876300"/>
          </a:xfrm>
          <a:prstGeom prst="rect">
            <a:avLst/>
          </a:prstGeom>
          <a:pattFill prst="wdUpDiag">
            <a:fgClr>
              <a:srgbClr val="92D050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1929337" y="2784670"/>
            <a:ext cx="432000" cy="1457325"/>
          </a:xfrm>
          <a:prstGeom prst="rect">
            <a:avLst/>
          </a:prstGeom>
          <a:pattFill prst="wdUpDiag">
            <a:fgClr>
              <a:srgbClr val="92D050"/>
            </a:fgClr>
            <a:bgClr>
              <a:prstClr val="white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2829337" y="3979046"/>
            <a:ext cx="432000" cy="507600"/>
          </a:xfrm>
          <a:prstGeom prst="rect">
            <a:avLst/>
          </a:prstGeom>
          <a:pattFill prst="wdUpDiag">
            <a:fgClr>
              <a:srgbClr val="92D050"/>
            </a:fgClr>
            <a:bgClr>
              <a:prstClr val="white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25" name="Line 30"/>
          <p:cNvSpPr>
            <a:spLocks noChangeShapeType="1"/>
          </p:cNvSpPr>
          <p:nvPr/>
        </p:nvSpPr>
        <p:spPr bwMode="auto">
          <a:xfrm>
            <a:off x="795337" y="4565844"/>
            <a:ext cx="2700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28" name="Line 31"/>
          <p:cNvSpPr>
            <a:spLocks noChangeShapeType="1"/>
          </p:cNvSpPr>
          <p:nvPr/>
        </p:nvSpPr>
        <p:spPr bwMode="auto">
          <a:xfrm flipV="1">
            <a:off x="795337" y="4565844"/>
            <a:ext cx="0" cy="38100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29" name="Line 32"/>
          <p:cNvSpPr>
            <a:spLocks noChangeShapeType="1"/>
          </p:cNvSpPr>
          <p:nvPr/>
        </p:nvSpPr>
        <p:spPr bwMode="auto">
          <a:xfrm flipV="1">
            <a:off x="1695337" y="4565844"/>
            <a:ext cx="0" cy="38100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30" name="Line 33"/>
          <p:cNvSpPr>
            <a:spLocks noChangeShapeType="1"/>
          </p:cNvSpPr>
          <p:nvPr/>
        </p:nvSpPr>
        <p:spPr bwMode="auto">
          <a:xfrm flipV="1">
            <a:off x="2595337" y="4565844"/>
            <a:ext cx="0" cy="38100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31" name="Line 34"/>
          <p:cNvSpPr>
            <a:spLocks noChangeShapeType="1"/>
          </p:cNvSpPr>
          <p:nvPr/>
        </p:nvSpPr>
        <p:spPr bwMode="auto">
          <a:xfrm flipV="1">
            <a:off x="3495337" y="4565844"/>
            <a:ext cx="0" cy="38100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33" name="Rectangle 36"/>
          <p:cNvSpPr>
            <a:spLocks noChangeArrowheads="1"/>
          </p:cNvSpPr>
          <p:nvPr/>
        </p:nvSpPr>
        <p:spPr bwMode="auto">
          <a:xfrm>
            <a:off x="538094" y="3889569"/>
            <a:ext cx="16671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rPr>
              <a:t>40</a:t>
            </a:r>
          </a:p>
        </p:txBody>
      </p:sp>
      <p:sp>
        <p:nvSpPr>
          <p:cNvPr id="1034" name="Rectangle 37"/>
          <p:cNvSpPr>
            <a:spLocks noChangeArrowheads="1"/>
          </p:cNvSpPr>
          <p:nvPr/>
        </p:nvSpPr>
        <p:spPr bwMode="auto">
          <a:xfrm>
            <a:off x="538094" y="3318069"/>
            <a:ext cx="16671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rPr>
              <a:t>80</a:t>
            </a:r>
          </a:p>
        </p:txBody>
      </p:sp>
      <p:sp>
        <p:nvSpPr>
          <p:cNvPr id="1035" name="Rectangle 38"/>
          <p:cNvSpPr>
            <a:spLocks noChangeArrowheads="1"/>
          </p:cNvSpPr>
          <p:nvPr/>
        </p:nvSpPr>
        <p:spPr bwMode="auto">
          <a:xfrm>
            <a:off x="446722" y="2746569"/>
            <a:ext cx="25006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rPr>
              <a:t>120</a:t>
            </a:r>
          </a:p>
        </p:txBody>
      </p:sp>
      <p:sp>
        <p:nvSpPr>
          <p:cNvPr id="1036" name="Rectangle 39"/>
          <p:cNvSpPr>
            <a:spLocks noChangeArrowheads="1"/>
          </p:cNvSpPr>
          <p:nvPr/>
        </p:nvSpPr>
        <p:spPr bwMode="auto">
          <a:xfrm>
            <a:off x="446722" y="2175069"/>
            <a:ext cx="25006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rPr>
              <a:t>160</a:t>
            </a:r>
          </a:p>
        </p:txBody>
      </p:sp>
      <p:sp>
        <p:nvSpPr>
          <p:cNvPr id="1037" name="Rectangle 40"/>
          <p:cNvSpPr>
            <a:spLocks noChangeArrowheads="1"/>
          </p:cNvSpPr>
          <p:nvPr/>
        </p:nvSpPr>
        <p:spPr bwMode="auto">
          <a:xfrm>
            <a:off x="1019122" y="4643693"/>
            <a:ext cx="4524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rPr>
              <a:t>United</a:t>
            </a:r>
            <a:b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rPr>
            </a:b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rPr>
              <a:t>States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Arial" pitchFamily="34" charset="0"/>
            </a:endParaRPr>
          </a:p>
        </p:txBody>
      </p:sp>
      <p:sp>
        <p:nvSpPr>
          <p:cNvPr id="1038" name="Rectangle 41"/>
          <p:cNvSpPr>
            <a:spLocks noChangeArrowheads="1"/>
          </p:cNvSpPr>
          <p:nvPr/>
        </p:nvSpPr>
        <p:spPr bwMode="auto">
          <a:xfrm>
            <a:off x="1824962" y="4643693"/>
            <a:ext cx="6407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rPr>
              <a:t>European</a:t>
            </a:r>
            <a:b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rPr>
            </a:b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rPr>
              <a:t>Union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Arial" pitchFamily="34" charset="0"/>
            </a:endParaRPr>
          </a:p>
        </p:txBody>
      </p:sp>
      <p:sp>
        <p:nvSpPr>
          <p:cNvPr id="1039" name="Rectangle 42"/>
          <p:cNvSpPr>
            <a:spLocks noChangeArrowheads="1"/>
          </p:cNvSpPr>
          <p:nvPr/>
        </p:nvSpPr>
        <p:spPr bwMode="auto">
          <a:xfrm>
            <a:off x="2853308" y="4643693"/>
            <a:ext cx="38382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rPr>
              <a:t>Japan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Arial" pitchFamily="34" charset="0"/>
            </a:endParaRPr>
          </a:p>
        </p:txBody>
      </p:sp>
      <p:grpSp>
        <p:nvGrpSpPr>
          <p:cNvPr id="1097" name="Group 1096"/>
          <p:cNvGrpSpPr/>
          <p:nvPr/>
        </p:nvGrpSpPr>
        <p:grpSpPr>
          <a:xfrm>
            <a:off x="4012045" y="2607595"/>
            <a:ext cx="1154699" cy="369332"/>
            <a:chOff x="3711216" y="2049339"/>
            <a:chExt cx="1047250" cy="369332"/>
          </a:xfrm>
        </p:grpSpPr>
        <p:sp>
          <p:nvSpPr>
            <p:cNvPr id="1040" name="Rectangle 43"/>
            <p:cNvSpPr>
              <a:spLocks noChangeArrowheads="1"/>
            </p:cNvSpPr>
            <p:nvPr/>
          </p:nvSpPr>
          <p:spPr bwMode="auto">
            <a:xfrm>
              <a:off x="3711216" y="2095058"/>
              <a:ext cx="108000" cy="108000"/>
            </a:xfrm>
            <a:prstGeom prst="rect">
              <a:avLst/>
            </a:prstGeom>
            <a:pattFill prst="wdUpDiag">
              <a:fgClr>
                <a:srgbClr val="92D050"/>
              </a:fgClr>
              <a:bgClr>
                <a:prstClr val="white"/>
              </a:bgClr>
            </a:patt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2" name="Rectangle 45"/>
            <p:cNvSpPr>
              <a:spLocks noChangeArrowheads="1"/>
            </p:cNvSpPr>
            <p:nvPr/>
          </p:nvSpPr>
          <p:spPr bwMode="auto">
            <a:xfrm>
              <a:off x="3930052" y="2049339"/>
              <a:ext cx="8284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Arial" pitchFamily="34" charset="0"/>
                </a:rPr>
                <a:t>Retirements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Arial" pitchFamily="34" charset="0"/>
                </a:rPr>
                <a:t>from 2017</a:t>
              </a:r>
            </a:p>
          </p:txBody>
        </p:sp>
      </p:grpSp>
      <p:sp>
        <p:nvSpPr>
          <p:cNvPr id="1044" name="Rectangle 47"/>
          <p:cNvSpPr>
            <a:spLocks noChangeArrowheads="1"/>
          </p:cNvSpPr>
          <p:nvPr/>
        </p:nvSpPr>
        <p:spPr bwMode="auto">
          <a:xfrm>
            <a:off x="4012045" y="3061230"/>
            <a:ext cx="108000" cy="108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46" name="Rectangle 49"/>
          <p:cNvSpPr>
            <a:spLocks noChangeArrowheads="1"/>
          </p:cNvSpPr>
          <p:nvPr/>
        </p:nvSpPr>
        <p:spPr bwMode="auto">
          <a:xfrm>
            <a:off x="4230882" y="3022569"/>
            <a:ext cx="333425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rPr>
              <a:t>2040</a:t>
            </a:r>
          </a:p>
        </p:txBody>
      </p:sp>
      <p:sp>
        <p:nvSpPr>
          <p:cNvPr id="106" name="Rectangle 39"/>
          <p:cNvSpPr>
            <a:spLocks noChangeArrowheads="1"/>
          </p:cNvSpPr>
          <p:nvPr/>
        </p:nvSpPr>
        <p:spPr bwMode="auto">
          <a:xfrm>
            <a:off x="446723" y="1918928"/>
            <a:ext cx="41051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rPr>
              <a:t>GW</a:t>
            </a:r>
          </a:p>
        </p:txBody>
      </p:sp>
      <p:sp>
        <p:nvSpPr>
          <p:cNvPr id="105" name="Text Placeholder 2"/>
          <p:cNvSpPr txBox="1">
            <a:spLocks/>
          </p:cNvSpPr>
          <p:nvPr/>
        </p:nvSpPr>
        <p:spPr>
          <a:xfrm>
            <a:off x="6083169" y="1674450"/>
            <a:ext cx="2700000" cy="299700"/>
          </a:xfrm>
          <a:prstGeom prst="rect">
            <a:avLst/>
          </a:prstGeom>
        </p:spPr>
        <p:txBody>
          <a:bodyPr lIns="107994" tIns="45718" rIns="107994" bIns="45718"/>
          <a:lstStyle>
            <a:lvl1pPr marL="92075" indent="0"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Pct val="80000"/>
              <a:buFontTx/>
              <a:buNone/>
              <a:defRPr lang="en-GB" sz="1600" b="0" kern="1200" dirty="0" smtClean="0">
                <a:solidFill>
                  <a:srgbClr val="5F5F5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539974" indent="-179992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C000"/>
              </a:buClr>
              <a:buSzPct val="80000"/>
              <a:buFont typeface="Wingdings" pitchFamily="2" charset="2"/>
              <a:buChar char=""/>
              <a:defRPr sz="1800" i="1" kern="1200">
                <a:solidFill>
                  <a:srgbClr val="5F5F5F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2944" indent="-228588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8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8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91435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91435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8" algn="l" defTabSz="91435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91435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Pct val="8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Growth markets</a:t>
            </a:r>
          </a:p>
        </p:txBody>
      </p:sp>
      <p:sp>
        <p:nvSpPr>
          <p:cNvPr id="1053" name="Rectangle 56"/>
          <p:cNvSpPr>
            <a:spLocks noChangeArrowheads="1"/>
          </p:cNvSpPr>
          <p:nvPr/>
        </p:nvSpPr>
        <p:spPr bwMode="auto">
          <a:xfrm>
            <a:off x="6317168" y="4047444"/>
            <a:ext cx="432000" cy="518400"/>
          </a:xfrm>
          <a:prstGeom prst="rect">
            <a:avLst/>
          </a:prstGeom>
          <a:solidFill>
            <a:srgbClr val="E46C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59" name="Rectangle 62"/>
          <p:cNvSpPr>
            <a:spLocks noChangeArrowheads="1"/>
          </p:cNvSpPr>
          <p:nvPr/>
        </p:nvSpPr>
        <p:spPr bwMode="auto">
          <a:xfrm>
            <a:off x="6317168" y="2451294"/>
            <a:ext cx="432000" cy="159615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55" name="Rectangle 58"/>
          <p:cNvSpPr>
            <a:spLocks noChangeArrowheads="1"/>
          </p:cNvSpPr>
          <p:nvPr/>
        </p:nvSpPr>
        <p:spPr bwMode="auto">
          <a:xfrm>
            <a:off x="7217168" y="4175320"/>
            <a:ext cx="432000" cy="390525"/>
          </a:xfrm>
          <a:prstGeom prst="rect">
            <a:avLst/>
          </a:prstGeom>
          <a:solidFill>
            <a:srgbClr val="E46C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61" name="Rectangle 64"/>
          <p:cNvSpPr>
            <a:spLocks noChangeArrowheads="1"/>
          </p:cNvSpPr>
          <p:nvPr/>
        </p:nvSpPr>
        <p:spPr bwMode="auto">
          <a:xfrm>
            <a:off x="7217168" y="4022919"/>
            <a:ext cx="432000" cy="1524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57" name="Rectangle 60"/>
          <p:cNvSpPr>
            <a:spLocks noChangeArrowheads="1"/>
          </p:cNvSpPr>
          <p:nvPr/>
        </p:nvSpPr>
        <p:spPr bwMode="auto">
          <a:xfrm>
            <a:off x="8117168" y="4470594"/>
            <a:ext cx="432000" cy="95250"/>
          </a:xfrm>
          <a:prstGeom prst="rect">
            <a:avLst/>
          </a:prstGeom>
          <a:solidFill>
            <a:srgbClr val="E46C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58" name="Rectangle 61"/>
          <p:cNvSpPr>
            <a:spLocks noChangeArrowheads="1"/>
          </p:cNvSpPr>
          <p:nvPr/>
        </p:nvSpPr>
        <p:spPr bwMode="auto">
          <a:xfrm>
            <a:off x="8117168" y="4470594"/>
            <a:ext cx="432000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63" name="Rectangle 66"/>
          <p:cNvSpPr>
            <a:spLocks noChangeArrowheads="1"/>
          </p:cNvSpPr>
          <p:nvPr/>
        </p:nvSpPr>
        <p:spPr bwMode="auto">
          <a:xfrm>
            <a:off x="8117168" y="4013394"/>
            <a:ext cx="432000" cy="4572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71" name="Line 74"/>
          <p:cNvSpPr>
            <a:spLocks noChangeShapeType="1"/>
          </p:cNvSpPr>
          <p:nvPr/>
        </p:nvSpPr>
        <p:spPr bwMode="auto">
          <a:xfrm>
            <a:off x="6083168" y="4565844"/>
            <a:ext cx="2700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99" name="Group 1098"/>
          <p:cNvGrpSpPr/>
          <p:nvPr/>
        </p:nvGrpSpPr>
        <p:grpSpPr>
          <a:xfrm>
            <a:off x="4012046" y="3634537"/>
            <a:ext cx="869655" cy="369332"/>
            <a:chOff x="3711216" y="2891203"/>
            <a:chExt cx="869655" cy="369332"/>
          </a:xfrm>
        </p:grpSpPr>
        <p:sp>
          <p:nvSpPr>
            <p:cNvPr id="1084" name="Rectangle 87"/>
            <p:cNvSpPr>
              <a:spLocks noChangeArrowheads="1"/>
            </p:cNvSpPr>
            <p:nvPr/>
          </p:nvSpPr>
          <p:spPr bwMode="auto">
            <a:xfrm>
              <a:off x="3711216" y="2928138"/>
              <a:ext cx="108000" cy="108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6" name="Rectangle 89"/>
            <p:cNvSpPr>
              <a:spLocks noChangeArrowheads="1"/>
            </p:cNvSpPr>
            <p:nvPr/>
          </p:nvSpPr>
          <p:spPr bwMode="auto">
            <a:xfrm>
              <a:off x="3930052" y="2891203"/>
              <a:ext cx="6508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Arial" pitchFamily="34" charset="0"/>
                </a:rPr>
                <a:t>Additions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Arial" pitchFamily="34" charset="0"/>
                </a:rPr>
                <a:t>to 2040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012046" y="4049651"/>
            <a:ext cx="552261" cy="184666"/>
            <a:chOff x="4012045" y="3268190"/>
            <a:chExt cx="552261" cy="184666"/>
          </a:xfrm>
        </p:grpSpPr>
        <p:sp>
          <p:nvSpPr>
            <p:cNvPr id="1088" name="Rectangle 91"/>
            <p:cNvSpPr>
              <a:spLocks noChangeArrowheads="1"/>
            </p:cNvSpPr>
            <p:nvPr/>
          </p:nvSpPr>
          <p:spPr bwMode="auto">
            <a:xfrm>
              <a:off x="4012045" y="3305899"/>
              <a:ext cx="108000" cy="108000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0" name="Rectangle 93"/>
            <p:cNvSpPr>
              <a:spLocks noChangeArrowheads="1"/>
            </p:cNvSpPr>
            <p:nvPr/>
          </p:nvSpPr>
          <p:spPr bwMode="auto">
            <a:xfrm>
              <a:off x="4230881" y="3268190"/>
              <a:ext cx="33342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Arial" pitchFamily="34" charset="0"/>
                </a:rPr>
                <a:t>2017</a:t>
              </a:r>
            </a:p>
          </p:txBody>
        </p:sp>
      </p:grpSp>
      <p:sp>
        <p:nvSpPr>
          <p:cNvPr id="66" name="Text Placeholder 2"/>
          <p:cNvSpPr txBox="1">
            <a:spLocks/>
          </p:cNvSpPr>
          <p:nvPr/>
        </p:nvSpPr>
        <p:spPr>
          <a:xfrm>
            <a:off x="824324" y="1658581"/>
            <a:ext cx="2700000" cy="299700"/>
          </a:xfrm>
          <a:prstGeom prst="rect">
            <a:avLst/>
          </a:prstGeom>
        </p:spPr>
        <p:txBody>
          <a:bodyPr lIns="107994" tIns="45718" rIns="107994" bIns="45718"/>
          <a:lstStyle>
            <a:lvl1pPr marL="92075" indent="0"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Pct val="80000"/>
              <a:buFontTx/>
              <a:buNone/>
              <a:defRPr lang="en-GB" sz="1600" b="0" kern="1200" dirty="0" smtClean="0">
                <a:solidFill>
                  <a:srgbClr val="5F5F5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539974" indent="-179992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C000"/>
              </a:buClr>
              <a:buSzPct val="80000"/>
              <a:buFont typeface="Wingdings" pitchFamily="2" charset="2"/>
              <a:buChar char=""/>
              <a:defRPr sz="1800" i="1" kern="1200">
                <a:solidFill>
                  <a:srgbClr val="5F5F5F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2944" indent="-228588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8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8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91435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91435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8" algn="l" defTabSz="91435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91435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Pct val="8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Without policy changes</a:t>
            </a:r>
          </a:p>
        </p:txBody>
      </p:sp>
    </p:spTree>
    <p:extLst>
      <p:ext uri="{BB962C8B-B14F-4D97-AF65-F5344CB8AC3E}">
        <p14:creationId xmlns:p14="http://schemas.microsoft.com/office/powerpoint/2010/main" val="393373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  <p:bldP spid="112" grpId="0" animBg="1"/>
      <p:bldP spid="4" grpId="0" build="p"/>
      <p:bldP spid="21" grpId="0" animBg="1"/>
      <p:bldP spid="23" grpId="0" animBg="1"/>
      <p:bldP spid="25" grpId="0" animBg="1"/>
      <p:bldP spid="1046" grpId="0" animBg="1"/>
      <p:bldP spid="105" grpId="0"/>
      <p:bldP spid="1053" grpId="0" animBg="1"/>
      <p:bldP spid="1059" grpId="0" animBg="1"/>
      <p:bldP spid="1055" grpId="0" animBg="1"/>
      <p:bldP spid="1061" grpId="0" animBg="1"/>
      <p:bldP spid="1057" grpId="0" animBg="1"/>
      <p:bldP spid="1063" grpId="0" animBg="1"/>
      <p:bldP spid="1071" grpId="0" animBg="1"/>
      <p:bldP spid="6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Hlavní aktéři (až donedávna)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>
                <a:latin typeface="Georgia" pitchFamily="18" charset="0"/>
              </a:rPr>
              <a:t>USA – </a:t>
            </a:r>
            <a:r>
              <a:rPr lang="cs-CZ" dirty="0" err="1">
                <a:latin typeface="Georgia" pitchFamily="18" charset="0"/>
              </a:rPr>
              <a:t>Westinghouse</a:t>
            </a:r>
            <a:r>
              <a:rPr lang="cs-CZ" dirty="0">
                <a:latin typeface="Georgia" pitchFamily="18" charset="0"/>
              </a:rPr>
              <a:t>, GE, B&amp;W</a:t>
            </a:r>
          </a:p>
          <a:p>
            <a:r>
              <a:rPr lang="cs-CZ" dirty="0">
                <a:latin typeface="Georgia" pitchFamily="18" charset="0"/>
              </a:rPr>
              <a:t>Francie – </a:t>
            </a:r>
            <a:r>
              <a:rPr lang="cs-CZ" dirty="0" err="1">
                <a:latin typeface="Georgia" pitchFamily="18" charset="0"/>
              </a:rPr>
              <a:t>Framatome</a:t>
            </a:r>
            <a:r>
              <a:rPr lang="cs-CZ" dirty="0">
                <a:latin typeface="Georgia" pitchFamily="18" charset="0"/>
              </a:rPr>
              <a:t>, </a:t>
            </a:r>
            <a:r>
              <a:rPr lang="cs-CZ" dirty="0" err="1">
                <a:latin typeface="Georgia" pitchFamily="18" charset="0"/>
              </a:rPr>
              <a:t>Areva</a:t>
            </a:r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Německo – Siemens</a:t>
            </a:r>
          </a:p>
          <a:p>
            <a:r>
              <a:rPr lang="cs-CZ" dirty="0">
                <a:latin typeface="Georgia" pitchFamily="18" charset="0"/>
              </a:rPr>
              <a:t>Rusko – </a:t>
            </a:r>
            <a:r>
              <a:rPr lang="cs-CZ" dirty="0" err="1">
                <a:latin typeface="Georgia" pitchFamily="18" charset="0"/>
              </a:rPr>
              <a:t>Rosatom</a:t>
            </a:r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Japonsko – Toshiba, </a:t>
            </a:r>
            <a:r>
              <a:rPr lang="cs-CZ" dirty="0" err="1">
                <a:latin typeface="Georgia" pitchFamily="18" charset="0"/>
              </a:rPr>
              <a:t>Hitachi</a:t>
            </a:r>
            <a:r>
              <a:rPr lang="cs-CZ" dirty="0">
                <a:latin typeface="Georgia" pitchFamily="18" charset="0"/>
              </a:rPr>
              <a:t>, Mitsubishi</a:t>
            </a:r>
          </a:p>
          <a:p>
            <a:r>
              <a:rPr lang="cs-CZ" dirty="0">
                <a:latin typeface="Georgia" pitchFamily="18" charset="0"/>
              </a:rPr>
              <a:t>Jižní Korea – </a:t>
            </a:r>
            <a:r>
              <a:rPr lang="cs-CZ" dirty="0" err="1">
                <a:latin typeface="Georgia" pitchFamily="18" charset="0"/>
              </a:rPr>
              <a:t>Kepco</a:t>
            </a:r>
            <a:r>
              <a:rPr lang="cs-CZ" dirty="0">
                <a:latin typeface="Georgia" pitchFamily="18" charset="0"/>
              </a:rPr>
              <a:t> </a:t>
            </a:r>
          </a:p>
          <a:p>
            <a:r>
              <a:rPr lang="cs-CZ" dirty="0">
                <a:latin typeface="Georgia" pitchFamily="18" charset="0"/>
              </a:rPr>
              <a:t>Čína – CNNC, CGNPC/CGN, CPI/SNPTC/SPIC</a:t>
            </a: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107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Tendr na Temelín 3+4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2010-2014</a:t>
            </a:r>
          </a:p>
          <a:p>
            <a:r>
              <a:rPr lang="cs-CZ" sz="3600" dirty="0">
                <a:latin typeface="Georgia" pitchFamily="18" charset="0"/>
              </a:rPr>
              <a:t>V roce 2009 osloveno 5 firem, 3 se rozhodly zúčastnit: </a:t>
            </a:r>
            <a:r>
              <a:rPr lang="cs-CZ" sz="3600" b="1" dirty="0" err="1">
                <a:latin typeface="Georgia" pitchFamily="18" charset="0"/>
              </a:rPr>
              <a:t>Areva</a:t>
            </a:r>
            <a:r>
              <a:rPr lang="cs-CZ" sz="3600" dirty="0">
                <a:latin typeface="Georgia" pitchFamily="18" charset="0"/>
              </a:rPr>
              <a:t>, </a:t>
            </a:r>
            <a:r>
              <a:rPr lang="cs-CZ" sz="3600" b="1" dirty="0" err="1">
                <a:latin typeface="Georgia" pitchFamily="18" charset="0"/>
              </a:rPr>
              <a:t>Rosatom</a:t>
            </a:r>
            <a:r>
              <a:rPr lang="cs-CZ" sz="3600" dirty="0">
                <a:latin typeface="Georgia" pitchFamily="18" charset="0"/>
              </a:rPr>
              <a:t>, </a:t>
            </a:r>
            <a:r>
              <a:rPr lang="cs-CZ" sz="3600" b="1" dirty="0" err="1">
                <a:latin typeface="Georgia" pitchFamily="18" charset="0"/>
              </a:rPr>
              <a:t>Westinghouse</a:t>
            </a:r>
            <a:endParaRPr lang="cs-CZ" sz="3600" b="1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Nezájem: MHI (Japonsko), </a:t>
            </a:r>
            <a:r>
              <a:rPr lang="cs-CZ" sz="3600" dirty="0" err="1">
                <a:latin typeface="Georgia" pitchFamily="18" charset="0"/>
              </a:rPr>
              <a:t>Kepco</a:t>
            </a:r>
            <a:r>
              <a:rPr lang="cs-CZ" sz="3600" dirty="0">
                <a:latin typeface="Georgia" pitchFamily="18" charset="0"/>
              </a:rPr>
              <a:t> (Jižní Korea)</a:t>
            </a: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8894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Areva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Vznikla sloučením firem </a:t>
            </a:r>
            <a:r>
              <a:rPr lang="cs-CZ" dirty="0" err="1">
                <a:latin typeface="Georgia" pitchFamily="18" charset="0"/>
              </a:rPr>
              <a:t>Framatome</a:t>
            </a:r>
            <a:r>
              <a:rPr lang="cs-CZ" dirty="0">
                <a:latin typeface="Georgia" pitchFamily="18" charset="0"/>
              </a:rPr>
              <a:t>, </a:t>
            </a:r>
            <a:r>
              <a:rPr lang="cs-CZ" dirty="0" err="1">
                <a:latin typeface="Georgia" pitchFamily="18" charset="0"/>
              </a:rPr>
              <a:t>Cogema</a:t>
            </a:r>
            <a:r>
              <a:rPr lang="cs-CZ" dirty="0">
                <a:latin typeface="Georgia" pitchFamily="18" charset="0"/>
              </a:rPr>
              <a:t> a </a:t>
            </a:r>
            <a:r>
              <a:rPr lang="cs-CZ" dirty="0" err="1">
                <a:latin typeface="Georgia" pitchFamily="18" charset="0"/>
              </a:rPr>
              <a:t>Technicatome</a:t>
            </a:r>
            <a:r>
              <a:rPr lang="cs-CZ" dirty="0">
                <a:latin typeface="Georgia" pitchFamily="18" charset="0"/>
              </a:rPr>
              <a:t> (2001)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Výstavbu ve Francii i v zahraničí předtím řídila EDF, </a:t>
            </a:r>
            <a:r>
              <a:rPr lang="cs-CZ" dirty="0" err="1">
                <a:latin typeface="Georgia" pitchFamily="18" charset="0"/>
              </a:rPr>
              <a:t>Framatome</a:t>
            </a:r>
            <a:r>
              <a:rPr lang="cs-CZ" dirty="0">
                <a:latin typeface="Georgia" pitchFamily="18" charset="0"/>
              </a:rPr>
              <a:t> subdodavatel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Ambice být globálním hráčem</a:t>
            </a: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709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Areva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- EPR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První úspěch s prodaným projektem „Gen III“: </a:t>
            </a:r>
            <a:r>
              <a:rPr lang="cs-CZ" b="1" dirty="0" err="1">
                <a:latin typeface="Georgia" pitchFamily="18" charset="0"/>
              </a:rPr>
              <a:t>Olkiluoto</a:t>
            </a:r>
            <a:r>
              <a:rPr lang="cs-CZ" b="1" dirty="0">
                <a:latin typeface="Georgia" pitchFamily="18" charset="0"/>
              </a:rPr>
              <a:t> 3, Finsko </a:t>
            </a:r>
            <a:r>
              <a:rPr lang="cs-CZ" dirty="0">
                <a:latin typeface="Georgia" pitchFamily="18" charset="0"/>
              </a:rPr>
              <a:t>(konsorcium </a:t>
            </a:r>
            <a:r>
              <a:rPr lang="cs-CZ" dirty="0" err="1">
                <a:latin typeface="Georgia" pitchFamily="18" charset="0"/>
              </a:rPr>
              <a:t>Areva</a:t>
            </a:r>
            <a:r>
              <a:rPr lang="cs-CZ" dirty="0">
                <a:latin typeface="Georgia" pitchFamily="18" charset="0"/>
              </a:rPr>
              <a:t>-Siemens)</a:t>
            </a:r>
          </a:p>
          <a:p>
            <a:r>
              <a:rPr lang="cs-CZ" dirty="0">
                <a:latin typeface="Georgia" pitchFamily="18" charset="0"/>
              </a:rPr>
              <a:t>Podpis 2003, do provozu 2009</a:t>
            </a:r>
          </a:p>
          <a:p>
            <a:r>
              <a:rPr lang="cs-CZ" dirty="0">
                <a:latin typeface="Georgia" pitchFamily="18" charset="0"/>
              </a:rPr>
              <a:t>Cena 2,6 </a:t>
            </a:r>
            <a:r>
              <a:rPr lang="cs-CZ" dirty="0" err="1">
                <a:latin typeface="Georgia" pitchFamily="18" charset="0"/>
              </a:rPr>
              <a:t>mld</a:t>
            </a:r>
            <a:r>
              <a:rPr lang="cs-CZ" dirty="0">
                <a:latin typeface="Georgia" pitchFamily="18" charset="0"/>
              </a:rPr>
              <a:t> euro za 1.600 MW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Realita: spuštění snad 2021, cena okolo 10 mld euro</a:t>
            </a: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00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988840"/>
            <a:ext cx="8229600" cy="3168352"/>
          </a:xfrm>
        </p:spPr>
        <p:txBody>
          <a:bodyPr>
            <a:normAutofit/>
          </a:bodyPr>
          <a:lstStyle/>
          <a:p>
            <a:r>
              <a:rPr lang="cs-CZ" sz="4800" b="1" dirty="0">
                <a:solidFill>
                  <a:schemeClr val="tx2"/>
                </a:solidFill>
                <a:latin typeface="Georgia" panose="02040502050405020303" pitchFamily="18" charset="0"/>
              </a:rPr>
              <a:t>EU a Energetika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Westinghouse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>
                <a:latin typeface="Georgia" pitchFamily="18" charset="0"/>
              </a:rPr>
              <a:t>Zhruba polovina PWR bloků ve světě model WEC nebo licence (Francie, Jižní Korea, Japonsko)</a:t>
            </a:r>
          </a:p>
          <a:p>
            <a:r>
              <a:rPr lang="cs-CZ" dirty="0" err="1">
                <a:latin typeface="Georgia" pitchFamily="18" charset="0"/>
              </a:rPr>
              <a:t>Westinghouse</a:t>
            </a:r>
            <a:r>
              <a:rPr lang="cs-CZ" dirty="0">
                <a:latin typeface="Georgia" pitchFamily="18" charset="0"/>
              </a:rPr>
              <a:t> měl v roce 1979 tržní kapitalizaci jako General Electric; 1995 koupil CBS a pokoušel se proměnit v TV stanici (</a:t>
            </a:r>
            <a:r>
              <a:rPr lang="cs-CZ" dirty="0" err="1">
                <a:latin typeface="Georgia" pitchFamily="18" charset="0"/>
              </a:rPr>
              <a:t>Viacom</a:t>
            </a:r>
            <a:r>
              <a:rPr lang="cs-CZ" dirty="0">
                <a:latin typeface="Georgia" pitchFamily="18" charset="0"/>
              </a:rPr>
              <a:t>)</a:t>
            </a:r>
          </a:p>
          <a:p>
            <a:r>
              <a:rPr lang="cs-CZ" dirty="0">
                <a:latin typeface="Georgia" pitchFamily="18" charset="0"/>
              </a:rPr>
              <a:t>1999 koupen BNFL, 2006 Toshiba, 2018 </a:t>
            </a:r>
            <a:r>
              <a:rPr lang="cs-CZ" dirty="0" err="1">
                <a:latin typeface="Georgia" pitchFamily="18" charset="0"/>
              </a:rPr>
              <a:t>Brookfield</a:t>
            </a:r>
            <a:r>
              <a:rPr lang="cs-CZ" dirty="0">
                <a:latin typeface="Georgia" pitchFamily="18" charset="0"/>
              </a:rPr>
              <a:t> </a:t>
            </a:r>
            <a:r>
              <a:rPr lang="cs-CZ" dirty="0" err="1">
                <a:latin typeface="Georgia" pitchFamily="18" charset="0"/>
              </a:rPr>
              <a:t>Asset</a:t>
            </a:r>
            <a:r>
              <a:rPr lang="cs-CZ" dirty="0">
                <a:latin typeface="Georgia" pitchFamily="18" charset="0"/>
              </a:rPr>
              <a:t> Management</a:t>
            </a: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3623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Westinghouse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– AP 1000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latin typeface="Georgia" pitchFamily="18" charset="0"/>
              </a:rPr>
              <a:t>2006 si Čína zvolila AP 1000</a:t>
            </a:r>
            <a:r>
              <a:rPr lang="cs-CZ" dirty="0">
                <a:latin typeface="Georgia" pitchFamily="18" charset="0"/>
              </a:rPr>
              <a:t> coby model pro výstavbu v masovém měřítku</a:t>
            </a:r>
          </a:p>
          <a:p>
            <a:r>
              <a:rPr lang="cs-CZ" b="1" dirty="0" err="1">
                <a:latin typeface="Georgia" pitchFamily="18" charset="0"/>
              </a:rPr>
              <a:t>Sanmen</a:t>
            </a:r>
            <a:r>
              <a:rPr lang="cs-CZ" b="1" dirty="0">
                <a:latin typeface="Georgia" pitchFamily="18" charset="0"/>
              </a:rPr>
              <a:t> 1+2</a:t>
            </a:r>
            <a:r>
              <a:rPr lang="cs-CZ" dirty="0">
                <a:latin typeface="Georgia" pitchFamily="18" charset="0"/>
              </a:rPr>
              <a:t>, slíbené dokončení listopad 2013 (1.blok), </a:t>
            </a:r>
            <a:r>
              <a:rPr lang="cs-CZ" b="1" dirty="0" err="1">
                <a:latin typeface="Georgia" pitchFamily="18" charset="0"/>
              </a:rPr>
              <a:t>Haiyang</a:t>
            </a:r>
            <a:r>
              <a:rPr lang="cs-CZ" b="1" dirty="0">
                <a:latin typeface="Georgia" pitchFamily="18" charset="0"/>
              </a:rPr>
              <a:t> 1+2</a:t>
            </a:r>
            <a:r>
              <a:rPr lang="cs-CZ" dirty="0">
                <a:latin typeface="Georgia" pitchFamily="18" charset="0"/>
              </a:rPr>
              <a:t>, slíbené dokončení květen 2014 (1.blok)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Realita: dokončení 2018, cena neuvedena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372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Westinghouse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v USA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sz="3500" b="1" dirty="0" err="1">
                <a:latin typeface="Georgia" pitchFamily="18" charset="0"/>
              </a:rPr>
              <a:t>Vogtle</a:t>
            </a:r>
            <a:r>
              <a:rPr lang="cs-CZ" sz="3500" b="1" dirty="0">
                <a:latin typeface="Georgia" pitchFamily="18" charset="0"/>
              </a:rPr>
              <a:t> 3+4 </a:t>
            </a:r>
            <a:r>
              <a:rPr lang="cs-CZ" sz="3500" dirty="0">
                <a:latin typeface="Georgia" pitchFamily="18" charset="0"/>
              </a:rPr>
              <a:t>v Georgii a </a:t>
            </a:r>
            <a:r>
              <a:rPr lang="cs-CZ" sz="3500" b="1" dirty="0">
                <a:latin typeface="Georgia" pitchFamily="18" charset="0"/>
              </a:rPr>
              <a:t>VC </a:t>
            </a:r>
            <a:r>
              <a:rPr lang="cs-CZ" sz="3500" b="1" dirty="0" err="1">
                <a:latin typeface="Georgia" pitchFamily="18" charset="0"/>
              </a:rPr>
              <a:t>Summer</a:t>
            </a:r>
            <a:r>
              <a:rPr lang="cs-CZ" sz="3500" b="1" dirty="0">
                <a:latin typeface="Georgia" pitchFamily="18" charset="0"/>
              </a:rPr>
              <a:t> 2+3 </a:t>
            </a:r>
            <a:r>
              <a:rPr lang="cs-CZ" sz="3500" dirty="0">
                <a:latin typeface="Georgia" pitchFamily="18" charset="0"/>
              </a:rPr>
              <a:t>v Jižní Karolíně, „nukleární renesance“</a:t>
            </a:r>
          </a:p>
          <a:p>
            <a:r>
              <a:rPr lang="cs-CZ" sz="3500" dirty="0">
                <a:latin typeface="Georgia" pitchFamily="18" charset="0"/>
              </a:rPr>
              <a:t>Nové jaderné projekty jen ve státech s regulovanou cenou elektřiny</a:t>
            </a:r>
          </a:p>
          <a:p>
            <a:endParaRPr lang="cs-CZ" sz="3500" dirty="0">
              <a:latin typeface="Georgia" pitchFamily="18" charset="0"/>
            </a:endParaRPr>
          </a:p>
          <a:p>
            <a:r>
              <a:rPr lang="cs-CZ" sz="3500" dirty="0">
                <a:latin typeface="Georgia" pitchFamily="18" charset="0"/>
              </a:rPr>
              <a:t>Realita: dokončení </a:t>
            </a:r>
            <a:r>
              <a:rPr lang="cs-CZ" sz="3500" dirty="0" err="1">
                <a:latin typeface="Georgia" pitchFamily="18" charset="0"/>
              </a:rPr>
              <a:t>Vogtle</a:t>
            </a:r>
            <a:r>
              <a:rPr lang="cs-CZ" sz="3500" dirty="0">
                <a:latin typeface="Georgia" pitchFamily="18" charset="0"/>
              </a:rPr>
              <a:t> 3+4 snad 2022-24, cena z 9 na 24 mld. USD. VC </a:t>
            </a:r>
            <a:r>
              <a:rPr lang="cs-CZ" sz="3500" dirty="0" err="1">
                <a:latin typeface="Georgia" pitchFamily="18" charset="0"/>
              </a:rPr>
              <a:t>Summer</a:t>
            </a:r>
            <a:r>
              <a:rPr lang="cs-CZ" sz="3500" dirty="0">
                <a:latin typeface="Georgia" pitchFamily="18" charset="0"/>
              </a:rPr>
              <a:t> opuštěn. Bankrot </a:t>
            </a:r>
            <a:r>
              <a:rPr lang="cs-CZ" sz="3500" dirty="0" err="1">
                <a:latin typeface="Georgia" pitchFamily="18" charset="0"/>
              </a:rPr>
              <a:t>Westinghouse</a:t>
            </a:r>
            <a:r>
              <a:rPr lang="cs-CZ" sz="3500" dirty="0">
                <a:latin typeface="Georgia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5165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Rosatom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>
                <a:latin typeface="Georgia" pitchFamily="18" charset="0"/>
              </a:rPr>
              <a:t>Státní korporace pro jadernou energii (nikoli jen energetiku – ta tvoří menší část podniku)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Těžká 90. léta v post-sovětském Rusku; jediný platící zákazník Írán (</a:t>
            </a:r>
            <a:r>
              <a:rPr lang="cs-CZ" dirty="0" err="1">
                <a:latin typeface="Georgia" pitchFamily="18" charset="0"/>
              </a:rPr>
              <a:t>Búšehr</a:t>
            </a:r>
            <a:r>
              <a:rPr lang="cs-CZ" dirty="0">
                <a:latin typeface="Georgia" pitchFamily="18" charset="0"/>
              </a:rPr>
              <a:t>)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Stejná situace jako USA, Francie: málo staveb doma, potřeba exportu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4547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Rosatom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– VVER 1000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>
                <a:latin typeface="Georgia" pitchFamily="18" charset="0"/>
              </a:rPr>
              <a:t>Projekty „Gen III“: </a:t>
            </a:r>
            <a:r>
              <a:rPr lang="cs-CZ" b="1" dirty="0" err="1">
                <a:latin typeface="Georgia" pitchFamily="18" charset="0"/>
              </a:rPr>
              <a:t>Novovoroněžskaja</a:t>
            </a:r>
            <a:r>
              <a:rPr lang="cs-CZ" b="1" dirty="0">
                <a:latin typeface="Georgia" pitchFamily="18" charset="0"/>
              </a:rPr>
              <a:t> II/1+2</a:t>
            </a:r>
            <a:r>
              <a:rPr lang="cs-CZ" dirty="0">
                <a:latin typeface="Georgia" pitchFamily="18" charset="0"/>
              </a:rPr>
              <a:t> (dokončení 2013), </a:t>
            </a:r>
            <a:r>
              <a:rPr lang="cs-CZ" b="1" dirty="0" err="1">
                <a:latin typeface="Georgia" pitchFamily="18" charset="0"/>
              </a:rPr>
              <a:t>Leningradskaja</a:t>
            </a:r>
            <a:r>
              <a:rPr lang="cs-CZ" b="1" dirty="0">
                <a:latin typeface="Georgia" pitchFamily="18" charset="0"/>
              </a:rPr>
              <a:t> II/1+2 </a:t>
            </a:r>
            <a:r>
              <a:rPr lang="cs-CZ" dirty="0">
                <a:latin typeface="Georgia" pitchFamily="18" charset="0"/>
              </a:rPr>
              <a:t>(dokončení 2015)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Realita: </a:t>
            </a:r>
            <a:r>
              <a:rPr lang="cs-CZ" dirty="0" err="1">
                <a:latin typeface="Georgia" pitchFamily="18" charset="0"/>
              </a:rPr>
              <a:t>Novovoroněžskaja</a:t>
            </a:r>
            <a:r>
              <a:rPr lang="cs-CZ" dirty="0">
                <a:latin typeface="Georgia" pitchFamily="18" charset="0"/>
              </a:rPr>
              <a:t> II/1 spuštěna 2016, po 15 dnech odstavena, náběh 2018; dokončení Leningradské II/1+2 posunuto na 2022-2024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2877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B1D89608-8A65-469F-A5E2-C53999BD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F2F425BC-12AF-4B35-8ABC-2DF1FD575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08720"/>
            <a:ext cx="7272808" cy="51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99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Temelín 3+4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„rozšíření“ </a:t>
            </a:r>
            <a:r>
              <a:rPr lang="cs-CZ" dirty="0" err="1">
                <a:latin typeface="Georgia" pitchFamily="18" charset="0"/>
              </a:rPr>
              <a:t>vs</a:t>
            </a:r>
            <a:r>
              <a:rPr lang="cs-CZ" dirty="0">
                <a:latin typeface="Georgia" pitchFamily="18" charset="0"/>
              </a:rPr>
              <a:t> „dostavba“ – zásadní bod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2006 rozhodnuto o „rozšíření“, založen tým v ČEZ</a:t>
            </a:r>
          </a:p>
          <a:p>
            <a:r>
              <a:rPr lang="cs-CZ" dirty="0">
                <a:latin typeface="Georgia" pitchFamily="18" charset="0"/>
              </a:rPr>
              <a:t>Odhad dokončení okolo 2015</a:t>
            </a:r>
          </a:p>
          <a:p>
            <a:r>
              <a:rPr lang="cs-CZ" dirty="0">
                <a:latin typeface="Georgia" pitchFamily="18" charset="0"/>
              </a:rPr>
              <a:t>Postupně se ukázala potřeba státu coby garanta projektu; jmenování vládního zmocněnce 2010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0371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Tendr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>
                <a:latin typeface="Georgia" pitchFamily="18" charset="0"/>
              </a:rPr>
              <a:t>Bezpečnostní rada státu v říjnu 2010 schválila harmonogram „11-12-13“</a:t>
            </a:r>
          </a:p>
          <a:p>
            <a:r>
              <a:rPr lang="cs-CZ" dirty="0">
                <a:latin typeface="Georgia" pitchFamily="18" charset="0"/>
              </a:rPr>
              <a:t>2011: předání dokumentace trojici uchazečů (6.000 stran, 11.000 otázek)</a:t>
            </a:r>
          </a:p>
          <a:p>
            <a:r>
              <a:rPr lang="cs-CZ" dirty="0">
                <a:latin typeface="Georgia" pitchFamily="18" charset="0"/>
              </a:rPr>
              <a:t>2012: doručení nabídek</a:t>
            </a:r>
          </a:p>
          <a:p>
            <a:r>
              <a:rPr lang="cs-CZ" dirty="0">
                <a:latin typeface="Georgia" pitchFamily="18" charset="0"/>
              </a:rPr>
              <a:t>2013: výběr dodavatele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Všichni tři slibovali dokončení svého prvního projektu „Gen III“ v roce 2013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9050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47B8D7E3-7EA2-49E3-8842-20006A85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A6D1E09F-8C6B-4261-9308-8EAFA777A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268760"/>
            <a:ext cx="739140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266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Duben 2014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Cena elektřiny hluboko pod 40 euro/</a:t>
            </a:r>
            <a:r>
              <a:rPr lang="cs-CZ" dirty="0" err="1">
                <a:latin typeface="Georgia" pitchFamily="18" charset="0"/>
              </a:rPr>
              <a:t>MWh</a:t>
            </a:r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Současně bylo evidentní, že nikdo nedokončí „Gen III“ ani v roce 2014, ani 2015</a:t>
            </a:r>
          </a:p>
          <a:p>
            <a:r>
              <a:rPr lang="cs-CZ" dirty="0">
                <a:latin typeface="Georgia" pitchFamily="18" charset="0"/>
              </a:rPr>
              <a:t>ČEZ požádal vládu o garanci výkupní ceny (</a:t>
            </a:r>
            <a:r>
              <a:rPr lang="cs-CZ" i="1" dirty="0" err="1">
                <a:latin typeface="Georgia" pitchFamily="18" charset="0"/>
              </a:rPr>
              <a:t>contract</a:t>
            </a:r>
            <a:r>
              <a:rPr lang="cs-CZ" i="1" dirty="0">
                <a:latin typeface="Georgia" pitchFamily="18" charset="0"/>
              </a:rPr>
              <a:t> </a:t>
            </a:r>
            <a:r>
              <a:rPr lang="cs-CZ" i="1" dirty="0" err="1">
                <a:latin typeface="Georgia" pitchFamily="18" charset="0"/>
              </a:rPr>
              <a:t>for</a:t>
            </a:r>
            <a:r>
              <a:rPr lang="cs-CZ" i="1" dirty="0">
                <a:latin typeface="Georgia" pitchFamily="18" charset="0"/>
              </a:rPr>
              <a:t> </a:t>
            </a:r>
            <a:r>
              <a:rPr lang="cs-CZ" i="1" dirty="0" err="1">
                <a:latin typeface="Georgia" pitchFamily="18" charset="0"/>
              </a:rPr>
              <a:t>difference</a:t>
            </a:r>
            <a:r>
              <a:rPr lang="cs-CZ" dirty="0">
                <a:latin typeface="Georgia" pitchFamily="18" charset="0"/>
              </a:rPr>
              <a:t>); odmítnut</a:t>
            </a:r>
          </a:p>
          <a:p>
            <a:r>
              <a:rPr lang="cs-CZ" dirty="0">
                <a:latin typeface="Georgia" pitchFamily="18" charset="0"/>
              </a:rPr>
              <a:t>Tendr zrušen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451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Nenechte se odradit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Evropská unie je v mnoha členských státech (nejen v ČR) vnímána jako nesrozumitelný byrokratický konstrukt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Je to mnohem jednodušší: </a:t>
            </a:r>
            <a:r>
              <a:rPr lang="cs-CZ" b="1" dirty="0">
                <a:latin typeface="Georgia" pitchFamily="18" charset="0"/>
              </a:rPr>
              <a:t>EU má jen tolik moci, kolik jí daly členské státy</a:t>
            </a:r>
          </a:p>
          <a:p>
            <a:r>
              <a:rPr lang="cs-CZ" dirty="0">
                <a:latin typeface="Georgia" pitchFamily="18" charset="0"/>
              </a:rPr>
              <a:t>Pokud jí tuto moc daly, pak většinou ze zcela pragmatických důvodů</a:t>
            </a: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658262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924098" y="1674451"/>
            <a:ext cx="3432761" cy="3124001"/>
            <a:chOff x="5353017" y="817200"/>
            <a:chExt cx="3432761" cy="3124001"/>
          </a:xfrm>
        </p:grpSpPr>
        <p:sp>
          <p:nvSpPr>
            <p:cNvPr id="1049" name="Line 52"/>
            <p:cNvSpPr>
              <a:spLocks noChangeShapeType="1"/>
            </p:cNvSpPr>
            <p:nvPr/>
          </p:nvSpPr>
          <p:spPr bwMode="auto">
            <a:xfrm>
              <a:off x="5847493" y="3137094"/>
              <a:ext cx="2700000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0" name="Line 53"/>
            <p:cNvSpPr>
              <a:spLocks noChangeShapeType="1"/>
            </p:cNvSpPr>
            <p:nvPr/>
          </p:nvSpPr>
          <p:spPr bwMode="auto">
            <a:xfrm>
              <a:off x="5847493" y="2565594"/>
              <a:ext cx="2700000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1" name="Line 54"/>
            <p:cNvSpPr>
              <a:spLocks noChangeShapeType="1"/>
            </p:cNvSpPr>
            <p:nvPr/>
          </p:nvSpPr>
          <p:spPr bwMode="auto">
            <a:xfrm>
              <a:off x="5847493" y="1994094"/>
              <a:ext cx="2700000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2" name="Line 55"/>
            <p:cNvSpPr>
              <a:spLocks noChangeShapeType="1"/>
            </p:cNvSpPr>
            <p:nvPr/>
          </p:nvSpPr>
          <p:spPr bwMode="auto">
            <a:xfrm>
              <a:off x="5847493" y="1422594"/>
              <a:ext cx="2700000" cy="0"/>
            </a:xfrm>
            <a:prstGeom prst="line">
              <a:avLst/>
            </a:prstGeom>
            <a:noFill/>
            <a:ln w="12700" cap="rnd">
              <a:solidFill>
                <a:schemeClr val="bg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7" name="Rectangle 80"/>
            <p:cNvSpPr>
              <a:spLocks noChangeArrowheads="1"/>
            </p:cNvSpPr>
            <p:nvPr/>
          </p:nvSpPr>
          <p:spPr bwMode="auto">
            <a:xfrm>
              <a:off x="5478052" y="3032319"/>
              <a:ext cx="25006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Arial" pitchFamily="34" charset="0"/>
                </a:rPr>
                <a:t>400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endParaRPr>
            </a:p>
          </p:txBody>
        </p:sp>
        <p:sp>
          <p:nvSpPr>
            <p:cNvPr id="1078" name="Rectangle 81"/>
            <p:cNvSpPr>
              <a:spLocks noChangeArrowheads="1"/>
            </p:cNvSpPr>
            <p:nvPr/>
          </p:nvSpPr>
          <p:spPr bwMode="auto">
            <a:xfrm>
              <a:off x="5478052" y="2460819"/>
              <a:ext cx="25006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Arial" pitchFamily="34" charset="0"/>
                </a:rPr>
                <a:t>800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endParaRPr>
            </a:p>
          </p:txBody>
        </p:sp>
        <p:sp>
          <p:nvSpPr>
            <p:cNvPr id="1079" name="Rectangle 82"/>
            <p:cNvSpPr>
              <a:spLocks noChangeArrowheads="1"/>
            </p:cNvSpPr>
            <p:nvPr/>
          </p:nvSpPr>
          <p:spPr bwMode="auto">
            <a:xfrm>
              <a:off x="5353017" y="1889319"/>
              <a:ext cx="375103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Arial" pitchFamily="34" charset="0"/>
                </a:rPr>
                <a:t>1 200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endParaRPr>
            </a:p>
          </p:txBody>
        </p:sp>
        <p:sp>
          <p:nvSpPr>
            <p:cNvPr id="1080" name="Rectangle 83"/>
            <p:cNvSpPr>
              <a:spLocks noChangeArrowheads="1"/>
            </p:cNvSpPr>
            <p:nvPr/>
          </p:nvSpPr>
          <p:spPr bwMode="auto">
            <a:xfrm>
              <a:off x="5353017" y="1317819"/>
              <a:ext cx="375103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Arial" pitchFamily="34" charset="0"/>
                </a:rPr>
                <a:t>1 600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endParaRPr>
            </a:p>
          </p:txBody>
        </p:sp>
        <p:sp>
          <p:nvSpPr>
            <p:cNvPr id="107" name="Rectangle 39"/>
            <p:cNvSpPr>
              <a:spLocks noChangeArrowheads="1"/>
            </p:cNvSpPr>
            <p:nvPr/>
          </p:nvSpPr>
          <p:spPr bwMode="auto">
            <a:xfrm>
              <a:off x="5506894" y="1101161"/>
              <a:ext cx="15869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Arial" pitchFamily="34" charset="0"/>
                </a:rPr>
                <a:t>Gt</a:t>
              </a:r>
            </a:p>
          </p:txBody>
        </p:sp>
        <p:sp>
          <p:nvSpPr>
            <p:cNvPr id="105" name="Text Placeholder 2"/>
            <p:cNvSpPr txBox="1">
              <a:spLocks/>
            </p:cNvSpPr>
            <p:nvPr/>
          </p:nvSpPr>
          <p:spPr>
            <a:xfrm>
              <a:off x="5373274" y="817200"/>
              <a:ext cx="3412504" cy="299700"/>
            </a:xfrm>
            <a:prstGeom prst="rect">
              <a:avLst/>
            </a:prstGeom>
          </p:spPr>
          <p:txBody>
            <a:bodyPr lIns="107994" tIns="45718" rIns="107994" bIns="45718"/>
            <a:lstStyle>
              <a:lvl1pPr marL="92075" indent="0" algn="ctr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C000"/>
                </a:buClr>
                <a:buSzPct val="80000"/>
                <a:buFontTx/>
                <a:buNone/>
                <a:defRPr lang="en-GB" sz="1600" b="0" kern="1200" dirty="0" smtClean="0">
                  <a:solidFill>
                    <a:srgbClr val="5F5F5F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  <a:lvl2pPr marL="539974" indent="-179992" algn="l" rtl="0" eaLnBrk="1" fontAlgn="base" hangingPunct="1">
                <a:spcBef>
                  <a:spcPts val="500"/>
                </a:spcBef>
                <a:spcAft>
                  <a:spcPct val="0"/>
                </a:spcAft>
                <a:buClr>
                  <a:srgbClr val="FFC000"/>
                </a:buClr>
                <a:buSzPct val="80000"/>
                <a:buFont typeface="Wingdings" pitchFamily="2" charset="2"/>
                <a:buChar char=""/>
                <a:defRPr sz="1800" i="1" kern="1200">
                  <a:solidFill>
                    <a:srgbClr val="5F5F5F"/>
                  </a:solidFill>
                  <a:latin typeface="Segoe UI" charset="0"/>
                  <a:ea typeface="Segoe UI" charset="0"/>
                  <a:cs typeface="Segoe UI" charset="0"/>
                </a:defRPr>
              </a:lvl2pPr>
              <a:lvl3pPr marL="1142944" indent="-228588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20" indent="-228588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297" indent="-228588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4" indent="-228588" algn="l" defTabSz="91435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52" indent="-228588" algn="l" defTabSz="91435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9" indent="-228588" algn="l" defTabSz="91435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6" indent="-228588" algn="l" defTabSz="91435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075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0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CO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2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 emissions from electricity generation</a:t>
              </a:r>
            </a:p>
          </p:txBody>
        </p:sp>
        <p:sp>
          <p:nvSpPr>
            <p:cNvPr id="1071" name="Line 74"/>
            <p:cNvSpPr>
              <a:spLocks noChangeShapeType="1"/>
            </p:cNvSpPr>
            <p:nvPr/>
          </p:nvSpPr>
          <p:spPr bwMode="auto">
            <a:xfrm>
              <a:off x="5847493" y="3708594"/>
              <a:ext cx="2700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Rectangle 208"/>
            <p:cNvSpPr>
              <a:spLocks noChangeArrowheads="1"/>
            </p:cNvSpPr>
            <p:nvPr/>
          </p:nvSpPr>
          <p:spPr bwMode="auto">
            <a:xfrm>
              <a:off x="5874691" y="3756535"/>
              <a:ext cx="33342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itchFamily="34" charset="0"/>
                  <a:ea typeface="+mn-ea"/>
                  <a:cs typeface="Arial" pitchFamily="34" charset="0"/>
                </a:rPr>
                <a:t>2018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4" name="Rectangle 211"/>
            <p:cNvSpPr>
              <a:spLocks noChangeArrowheads="1"/>
            </p:cNvSpPr>
            <p:nvPr/>
          </p:nvSpPr>
          <p:spPr bwMode="auto">
            <a:xfrm>
              <a:off x="7270104" y="3756535"/>
              <a:ext cx="33342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itchFamily="34" charset="0"/>
                  <a:ea typeface="+mn-ea"/>
                  <a:cs typeface="Arial" pitchFamily="34" charset="0"/>
                </a:rPr>
                <a:t>2030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" name="Rectangle 213"/>
            <p:cNvSpPr>
              <a:spLocks noChangeArrowheads="1"/>
            </p:cNvSpPr>
            <p:nvPr/>
          </p:nvSpPr>
          <p:spPr bwMode="auto">
            <a:xfrm>
              <a:off x="8200379" y="3756535"/>
              <a:ext cx="33342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itchFamily="34" charset="0"/>
                  <a:ea typeface="+mn-ea"/>
                  <a:cs typeface="Arial" pitchFamily="34" charset="0"/>
                </a:rPr>
                <a:t>2040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973819" y="3994344"/>
            <a:ext cx="2700000" cy="0"/>
          </a:xfrm>
          <a:prstGeom prst="line">
            <a:avLst/>
          </a:prstGeom>
          <a:noFill/>
          <a:ln w="1270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973819" y="3422844"/>
            <a:ext cx="2700000" cy="0"/>
          </a:xfrm>
          <a:prstGeom prst="line">
            <a:avLst/>
          </a:prstGeom>
          <a:noFill/>
          <a:ln w="1270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973819" y="2851344"/>
            <a:ext cx="2700000" cy="0"/>
          </a:xfrm>
          <a:prstGeom prst="line">
            <a:avLst/>
          </a:prstGeom>
          <a:noFill/>
          <a:ln w="1270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973819" y="2279844"/>
            <a:ext cx="2700000" cy="0"/>
          </a:xfrm>
          <a:prstGeom prst="line">
            <a:avLst/>
          </a:prstGeom>
          <a:noFill/>
          <a:ln w="12700" cap="rnd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vert="horz" lIns="36000" tIns="36000" rIns="36000" bIns="36000" rtlCol="0">
            <a:normAutofit/>
          </a:bodyPr>
          <a:lstStyle/>
          <a:p>
            <a:pPr marL="3175"/>
            <a:r>
              <a:rPr lang="en-US" dirty="0"/>
              <a:t>Nuclear is the largest source of low carbon electricity in Europe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1300" dirty="0"/>
              <a:t>Without policy changes, three-quarters of Europe’s nuclear fleet would be decommissioned by 2040,</a:t>
            </a:r>
          </a:p>
          <a:p>
            <a:pPr>
              <a:spcBef>
                <a:spcPts val="300"/>
              </a:spcBef>
            </a:pPr>
            <a:r>
              <a:rPr lang="en-US" sz="1300" dirty="0"/>
              <a:t>renewables growth and coal phase-outs cut CO</a:t>
            </a:r>
            <a:r>
              <a:rPr lang="en-US" sz="1300" baseline="-25000" dirty="0"/>
              <a:t>2</a:t>
            </a:r>
            <a:r>
              <a:rPr lang="en-US" sz="1300" dirty="0"/>
              <a:t> emissions by 40%</a:t>
            </a:r>
            <a:r>
              <a:rPr lang="en-US" sz="1300" dirty="0">
                <a:solidFill>
                  <a:schemeClr val="bg1">
                    <a:lumMod val="95000"/>
                  </a:schemeClr>
                </a:solidFill>
              </a:rPr>
              <a:t>, but nuclear could help accelerate reductions</a:t>
            </a:r>
          </a:p>
        </p:txBody>
      </p:sp>
      <p:sp>
        <p:nvSpPr>
          <p:cNvPr id="1025" name="Line 30"/>
          <p:cNvSpPr>
            <a:spLocks noChangeShapeType="1"/>
          </p:cNvSpPr>
          <p:nvPr/>
        </p:nvSpPr>
        <p:spPr bwMode="auto">
          <a:xfrm>
            <a:off x="973819" y="4565844"/>
            <a:ext cx="2700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33" name="Rectangle 36"/>
          <p:cNvSpPr>
            <a:spLocks noChangeArrowheads="1"/>
          </p:cNvSpPr>
          <p:nvPr/>
        </p:nvSpPr>
        <p:spPr bwMode="auto">
          <a:xfrm>
            <a:off x="716576" y="3889569"/>
            <a:ext cx="16671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rPr>
              <a:t>40</a:t>
            </a:r>
          </a:p>
        </p:txBody>
      </p:sp>
      <p:sp>
        <p:nvSpPr>
          <p:cNvPr id="1034" name="Rectangle 37"/>
          <p:cNvSpPr>
            <a:spLocks noChangeArrowheads="1"/>
          </p:cNvSpPr>
          <p:nvPr/>
        </p:nvSpPr>
        <p:spPr bwMode="auto">
          <a:xfrm>
            <a:off x="716576" y="3318069"/>
            <a:ext cx="16671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rPr>
              <a:t>80</a:t>
            </a:r>
          </a:p>
        </p:txBody>
      </p:sp>
      <p:sp>
        <p:nvSpPr>
          <p:cNvPr id="1035" name="Rectangle 38"/>
          <p:cNvSpPr>
            <a:spLocks noChangeArrowheads="1"/>
          </p:cNvSpPr>
          <p:nvPr/>
        </p:nvSpPr>
        <p:spPr bwMode="auto">
          <a:xfrm>
            <a:off x="625204" y="2746569"/>
            <a:ext cx="25006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rPr>
              <a:t>120</a:t>
            </a:r>
          </a:p>
        </p:txBody>
      </p:sp>
      <p:sp>
        <p:nvSpPr>
          <p:cNvPr id="1036" name="Rectangle 39"/>
          <p:cNvSpPr>
            <a:spLocks noChangeArrowheads="1"/>
          </p:cNvSpPr>
          <p:nvPr/>
        </p:nvSpPr>
        <p:spPr bwMode="auto">
          <a:xfrm>
            <a:off x="625204" y="2175069"/>
            <a:ext cx="25006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rPr>
              <a:t>160</a:t>
            </a:r>
          </a:p>
        </p:txBody>
      </p:sp>
      <p:sp>
        <p:nvSpPr>
          <p:cNvPr id="106" name="Rectangle 39"/>
          <p:cNvSpPr>
            <a:spLocks noChangeArrowheads="1"/>
          </p:cNvSpPr>
          <p:nvPr/>
        </p:nvSpPr>
        <p:spPr bwMode="auto">
          <a:xfrm>
            <a:off x="625205" y="1918928"/>
            <a:ext cx="41051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Arial" pitchFamily="34" charset="0"/>
              </a:rPr>
              <a:t>GW</a:t>
            </a:r>
          </a:p>
        </p:txBody>
      </p:sp>
      <p:sp>
        <p:nvSpPr>
          <p:cNvPr id="66" name="Text Placeholder 2"/>
          <p:cNvSpPr txBox="1">
            <a:spLocks/>
          </p:cNvSpPr>
          <p:nvPr/>
        </p:nvSpPr>
        <p:spPr>
          <a:xfrm>
            <a:off x="845907" y="1658581"/>
            <a:ext cx="2955824" cy="299700"/>
          </a:xfrm>
          <a:prstGeom prst="rect">
            <a:avLst/>
          </a:prstGeom>
        </p:spPr>
        <p:txBody>
          <a:bodyPr lIns="107994" tIns="45718" rIns="107994" bIns="45718"/>
          <a:lstStyle>
            <a:lvl1pPr marL="92075" indent="0"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Pct val="80000"/>
              <a:buFontTx/>
              <a:buNone/>
              <a:defRPr lang="en-GB" sz="1600" b="0" kern="1200" dirty="0" smtClean="0">
                <a:solidFill>
                  <a:srgbClr val="5F5F5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539974" indent="-179992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FFC000"/>
              </a:buClr>
              <a:buSzPct val="80000"/>
              <a:buFont typeface="Wingdings" pitchFamily="2" charset="2"/>
              <a:buChar char=""/>
              <a:defRPr sz="1800" i="1" kern="1200">
                <a:solidFill>
                  <a:srgbClr val="5F5F5F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2944" indent="-228588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8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8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91435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91435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8" algn="l" defTabSz="91435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91435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Pct val="8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Nuclear power generation capacity</a:t>
            </a:r>
          </a:p>
        </p:txBody>
      </p:sp>
      <p:sp>
        <p:nvSpPr>
          <p:cNvPr id="82" name="Rectangle 119"/>
          <p:cNvSpPr>
            <a:spLocks noChangeArrowheads="1"/>
          </p:cNvSpPr>
          <p:nvPr/>
        </p:nvSpPr>
        <p:spPr bwMode="auto">
          <a:xfrm>
            <a:off x="1044749" y="2522646"/>
            <a:ext cx="228600" cy="2041841"/>
          </a:xfrm>
          <a:prstGeom prst="rect">
            <a:avLst/>
          </a:prstGeom>
          <a:solidFill>
            <a:srgbClr val="0288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511474" y="2597576"/>
            <a:ext cx="2114550" cy="1966911"/>
            <a:chOff x="1511474" y="1740325"/>
            <a:chExt cx="2114550" cy="1966911"/>
          </a:xfrm>
        </p:grpSpPr>
        <p:sp>
          <p:nvSpPr>
            <p:cNvPr id="83" name="Rectangle 121"/>
            <p:cNvSpPr>
              <a:spLocks noChangeArrowheads="1"/>
            </p:cNvSpPr>
            <p:nvPr/>
          </p:nvSpPr>
          <p:spPr bwMode="auto">
            <a:xfrm>
              <a:off x="1511474" y="1740325"/>
              <a:ext cx="238125" cy="1966911"/>
            </a:xfrm>
            <a:prstGeom prst="rect">
              <a:avLst/>
            </a:prstGeom>
            <a:solidFill>
              <a:srgbClr val="028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Rectangle 123"/>
            <p:cNvSpPr>
              <a:spLocks noChangeArrowheads="1"/>
            </p:cNvSpPr>
            <p:nvPr/>
          </p:nvSpPr>
          <p:spPr bwMode="auto">
            <a:xfrm>
              <a:off x="1978199" y="2414694"/>
              <a:ext cx="238125" cy="1292542"/>
            </a:xfrm>
            <a:prstGeom prst="rect">
              <a:avLst/>
            </a:prstGeom>
            <a:solidFill>
              <a:srgbClr val="028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Rectangle 125"/>
            <p:cNvSpPr>
              <a:spLocks noChangeArrowheads="1"/>
            </p:cNvSpPr>
            <p:nvPr/>
          </p:nvSpPr>
          <p:spPr bwMode="auto">
            <a:xfrm>
              <a:off x="2454449" y="2779978"/>
              <a:ext cx="228600" cy="927258"/>
            </a:xfrm>
            <a:prstGeom prst="rect">
              <a:avLst/>
            </a:prstGeom>
            <a:solidFill>
              <a:srgbClr val="028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Rectangle 127"/>
            <p:cNvSpPr>
              <a:spLocks noChangeArrowheads="1"/>
            </p:cNvSpPr>
            <p:nvPr/>
          </p:nvSpPr>
          <p:spPr bwMode="auto">
            <a:xfrm>
              <a:off x="2921174" y="3089064"/>
              <a:ext cx="238125" cy="618172"/>
            </a:xfrm>
            <a:prstGeom prst="rect">
              <a:avLst/>
            </a:prstGeom>
            <a:solidFill>
              <a:srgbClr val="028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Rectangle 129"/>
            <p:cNvSpPr>
              <a:spLocks noChangeArrowheads="1"/>
            </p:cNvSpPr>
            <p:nvPr/>
          </p:nvSpPr>
          <p:spPr bwMode="auto">
            <a:xfrm>
              <a:off x="3387899" y="3173360"/>
              <a:ext cx="238125" cy="533876"/>
            </a:xfrm>
            <a:prstGeom prst="rect">
              <a:avLst/>
            </a:prstGeom>
            <a:solidFill>
              <a:srgbClr val="028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6" name="Rectangle 136"/>
          <p:cNvSpPr>
            <a:spLocks noChangeArrowheads="1"/>
          </p:cNvSpPr>
          <p:nvPr/>
        </p:nvSpPr>
        <p:spPr bwMode="auto">
          <a:xfrm>
            <a:off x="987600" y="4628489"/>
            <a:ext cx="3334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2018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7" name="Rectangle 137"/>
          <p:cNvSpPr>
            <a:spLocks noChangeArrowheads="1"/>
          </p:cNvSpPr>
          <p:nvPr/>
        </p:nvSpPr>
        <p:spPr bwMode="auto">
          <a:xfrm>
            <a:off x="1457500" y="4628489"/>
            <a:ext cx="3334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2020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8" name="Rectangle 138"/>
          <p:cNvSpPr>
            <a:spLocks noChangeArrowheads="1"/>
          </p:cNvSpPr>
          <p:nvPr/>
        </p:nvSpPr>
        <p:spPr bwMode="auto">
          <a:xfrm>
            <a:off x="1925813" y="4628489"/>
            <a:ext cx="3334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2025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9" name="Rectangle 139"/>
          <p:cNvSpPr>
            <a:spLocks noChangeArrowheads="1"/>
          </p:cNvSpPr>
          <p:nvPr/>
        </p:nvSpPr>
        <p:spPr bwMode="auto">
          <a:xfrm>
            <a:off x="2395713" y="4628489"/>
            <a:ext cx="3334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2030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0" name="Rectangle 140"/>
          <p:cNvSpPr>
            <a:spLocks noChangeArrowheads="1"/>
          </p:cNvSpPr>
          <p:nvPr/>
        </p:nvSpPr>
        <p:spPr bwMode="auto">
          <a:xfrm>
            <a:off x="2865613" y="4628489"/>
            <a:ext cx="3334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2035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1" name="Rectangle 141"/>
          <p:cNvSpPr>
            <a:spLocks noChangeArrowheads="1"/>
          </p:cNvSpPr>
          <p:nvPr/>
        </p:nvSpPr>
        <p:spPr bwMode="auto">
          <a:xfrm>
            <a:off x="3333925" y="4628489"/>
            <a:ext cx="3334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Arial" pitchFamily="34" charset="0"/>
              </a:rPr>
              <a:t>2040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2" name="Freeform 202"/>
          <p:cNvSpPr>
            <a:spLocks/>
          </p:cNvSpPr>
          <p:nvPr/>
        </p:nvSpPr>
        <p:spPr bwMode="auto">
          <a:xfrm>
            <a:off x="5604521" y="2704023"/>
            <a:ext cx="2355850" cy="784225"/>
          </a:xfrm>
          <a:custGeom>
            <a:avLst/>
            <a:gdLst>
              <a:gd name="T0" fmla="*/ 38 w 3957"/>
              <a:gd name="T1" fmla="*/ 6 h 1317"/>
              <a:gd name="T2" fmla="*/ 234 w 3957"/>
              <a:gd name="T3" fmla="*/ 99 h 1317"/>
              <a:gd name="T4" fmla="*/ 429 w 3957"/>
              <a:gd name="T5" fmla="*/ 193 h 1317"/>
              <a:gd name="T6" fmla="*/ 624 w 3957"/>
              <a:gd name="T7" fmla="*/ 284 h 1317"/>
              <a:gd name="T8" fmla="*/ 818 w 3957"/>
              <a:gd name="T9" fmla="*/ 363 h 1317"/>
              <a:gd name="T10" fmla="*/ 914 w 3957"/>
              <a:gd name="T11" fmla="*/ 397 h 1317"/>
              <a:gd name="T12" fmla="*/ 1011 w 3957"/>
              <a:gd name="T13" fmla="*/ 425 h 1317"/>
              <a:gd name="T14" fmla="*/ 1205 w 3957"/>
              <a:gd name="T15" fmla="*/ 475 h 1317"/>
              <a:gd name="T16" fmla="*/ 1401 w 3957"/>
              <a:gd name="T17" fmla="*/ 526 h 1317"/>
              <a:gd name="T18" fmla="*/ 1499 w 3957"/>
              <a:gd name="T19" fmla="*/ 557 h 1317"/>
              <a:gd name="T20" fmla="*/ 1598 w 3957"/>
              <a:gd name="T21" fmla="*/ 592 h 1317"/>
              <a:gd name="T22" fmla="*/ 1697 w 3957"/>
              <a:gd name="T23" fmla="*/ 634 h 1317"/>
              <a:gd name="T24" fmla="*/ 1795 w 3957"/>
              <a:gd name="T25" fmla="*/ 683 h 1317"/>
              <a:gd name="T26" fmla="*/ 1992 w 3957"/>
              <a:gd name="T27" fmla="*/ 789 h 1317"/>
              <a:gd name="T28" fmla="*/ 2187 w 3957"/>
              <a:gd name="T29" fmla="*/ 894 h 1317"/>
              <a:gd name="T30" fmla="*/ 2283 w 3957"/>
              <a:gd name="T31" fmla="*/ 941 h 1317"/>
              <a:gd name="T32" fmla="*/ 2380 w 3957"/>
              <a:gd name="T33" fmla="*/ 981 h 1317"/>
              <a:gd name="T34" fmla="*/ 2573 w 3957"/>
              <a:gd name="T35" fmla="*/ 1048 h 1317"/>
              <a:gd name="T36" fmla="*/ 2767 w 3957"/>
              <a:gd name="T37" fmla="*/ 1102 h 1317"/>
              <a:gd name="T38" fmla="*/ 2961 w 3957"/>
              <a:gd name="T39" fmla="*/ 1147 h 1317"/>
              <a:gd name="T40" fmla="*/ 3156 w 3957"/>
              <a:gd name="T41" fmla="*/ 1185 h 1317"/>
              <a:gd name="T42" fmla="*/ 3350 w 3957"/>
              <a:gd name="T43" fmla="*/ 1214 h 1317"/>
              <a:gd name="T44" fmla="*/ 3544 w 3957"/>
              <a:gd name="T45" fmla="*/ 1234 h 1317"/>
              <a:gd name="T46" fmla="*/ 3738 w 3957"/>
              <a:gd name="T47" fmla="*/ 1250 h 1317"/>
              <a:gd name="T48" fmla="*/ 3934 w 3957"/>
              <a:gd name="T49" fmla="*/ 1268 h 1317"/>
              <a:gd name="T50" fmla="*/ 3955 w 3957"/>
              <a:gd name="T51" fmla="*/ 1294 h 1317"/>
              <a:gd name="T52" fmla="*/ 3929 w 3957"/>
              <a:gd name="T53" fmla="*/ 1315 h 1317"/>
              <a:gd name="T54" fmla="*/ 3735 w 3957"/>
              <a:gd name="T55" fmla="*/ 1297 h 1317"/>
              <a:gd name="T56" fmla="*/ 3539 w 3957"/>
              <a:gd name="T57" fmla="*/ 1281 h 1317"/>
              <a:gd name="T58" fmla="*/ 3343 w 3957"/>
              <a:gd name="T59" fmla="*/ 1261 h 1317"/>
              <a:gd name="T60" fmla="*/ 3147 w 3957"/>
              <a:gd name="T61" fmla="*/ 1232 h 1317"/>
              <a:gd name="T62" fmla="*/ 2950 w 3957"/>
              <a:gd name="T63" fmla="*/ 1194 h 1317"/>
              <a:gd name="T64" fmla="*/ 2754 w 3957"/>
              <a:gd name="T65" fmla="*/ 1149 h 1317"/>
              <a:gd name="T66" fmla="*/ 2558 w 3957"/>
              <a:gd name="T67" fmla="*/ 1093 h 1317"/>
              <a:gd name="T68" fmla="*/ 2361 w 3957"/>
              <a:gd name="T69" fmla="*/ 1026 h 1317"/>
              <a:gd name="T70" fmla="*/ 2262 w 3957"/>
              <a:gd name="T71" fmla="*/ 984 h 1317"/>
              <a:gd name="T72" fmla="*/ 2164 w 3957"/>
              <a:gd name="T73" fmla="*/ 937 h 1317"/>
              <a:gd name="T74" fmla="*/ 1969 w 3957"/>
              <a:gd name="T75" fmla="*/ 832 h 1317"/>
              <a:gd name="T76" fmla="*/ 1774 w 3957"/>
              <a:gd name="T77" fmla="*/ 726 h 1317"/>
              <a:gd name="T78" fmla="*/ 1678 w 3957"/>
              <a:gd name="T79" fmla="*/ 679 h 1317"/>
              <a:gd name="T80" fmla="*/ 1581 w 3957"/>
              <a:gd name="T81" fmla="*/ 637 h 1317"/>
              <a:gd name="T82" fmla="*/ 1484 w 3957"/>
              <a:gd name="T83" fmla="*/ 602 h 1317"/>
              <a:gd name="T84" fmla="*/ 1388 w 3957"/>
              <a:gd name="T85" fmla="*/ 573 h 1317"/>
              <a:gd name="T86" fmla="*/ 1194 w 3957"/>
              <a:gd name="T87" fmla="*/ 522 h 1317"/>
              <a:gd name="T88" fmla="*/ 998 w 3957"/>
              <a:gd name="T89" fmla="*/ 471 h 1317"/>
              <a:gd name="T90" fmla="*/ 899 w 3957"/>
              <a:gd name="T91" fmla="*/ 442 h 1317"/>
              <a:gd name="T92" fmla="*/ 799 w 3957"/>
              <a:gd name="T93" fmla="*/ 408 h 1317"/>
              <a:gd name="T94" fmla="*/ 603 w 3957"/>
              <a:gd name="T95" fmla="*/ 327 h 1317"/>
              <a:gd name="T96" fmla="*/ 408 w 3957"/>
              <a:gd name="T97" fmla="*/ 236 h 1317"/>
              <a:gd name="T98" fmla="*/ 213 w 3957"/>
              <a:gd name="T99" fmla="*/ 142 h 1317"/>
              <a:gd name="T100" fmla="*/ 17 w 3957"/>
              <a:gd name="T101" fmla="*/ 49 h 1317"/>
              <a:gd name="T102" fmla="*/ 6 w 3957"/>
              <a:gd name="T103" fmla="*/ 17 h 1317"/>
              <a:gd name="T104" fmla="*/ 38 w 3957"/>
              <a:gd name="T105" fmla="*/ 6 h 1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957" h="1317">
                <a:moveTo>
                  <a:pt x="38" y="6"/>
                </a:moveTo>
                <a:lnTo>
                  <a:pt x="234" y="99"/>
                </a:lnTo>
                <a:lnTo>
                  <a:pt x="429" y="193"/>
                </a:lnTo>
                <a:lnTo>
                  <a:pt x="624" y="284"/>
                </a:lnTo>
                <a:lnTo>
                  <a:pt x="818" y="363"/>
                </a:lnTo>
                <a:lnTo>
                  <a:pt x="914" y="397"/>
                </a:lnTo>
                <a:lnTo>
                  <a:pt x="1011" y="425"/>
                </a:lnTo>
                <a:lnTo>
                  <a:pt x="1205" y="475"/>
                </a:lnTo>
                <a:lnTo>
                  <a:pt x="1401" y="526"/>
                </a:lnTo>
                <a:lnTo>
                  <a:pt x="1499" y="557"/>
                </a:lnTo>
                <a:lnTo>
                  <a:pt x="1598" y="592"/>
                </a:lnTo>
                <a:lnTo>
                  <a:pt x="1697" y="634"/>
                </a:lnTo>
                <a:lnTo>
                  <a:pt x="1795" y="683"/>
                </a:lnTo>
                <a:lnTo>
                  <a:pt x="1992" y="789"/>
                </a:lnTo>
                <a:lnTo>
                  <a:pt x="2187" y="894"/>
                </a:lnTo>
                <a:lnTo>
                  <a:pt x="2283" y="941"/>
                </a:lnTo>
                <a:lnTo>
                  <a:pt x="2380" y="981"/>
                </a:lnTo>
                <a:lnTo>
                  <a:pt x="2573" y="1048"/>
                </a:lnTo>
                <a:lnTo>
                  <a:pt x="2767" y="1102"/>
                </a:lnTo>
                <a:lnTo>
                  <a:pt x="2961" y="1147"/>
                </a:lnTo>
                <a:lnTo>
                  <a:pt x="3156" y="1185"/>
                </a:lnTo>
                <a:lnTo>
                  <a:pt x="3350" y="1214"/>
                </a:lnTo>
                <a:lnTo>
                  <a:pt x="3544" y="1234"/>
                </a:lnTo>
                <a:lnTo>
                  <a:pt x="3738" y="1250"/>
                </a:lnTo>
                <a:lnTo>
                  <a:pt x="3934" y="1268"/>
                </a:lnTo>
                <a:cubicBezTo>
                  <a:pt x="3947" y="1269"/>
                  <a:pt x="3957" y="1280"/>
                  <a:pt x="3955" y="1294"/>
                </a:cubicBezTo>
                <a:cubicBezTo>
                  <a:pt x="3954" y="1307"/>
                  <a:pt x="3942" y="1317"/>
                  <a:pt x="3929" y="1315"/>
                </a:cubicBezTo>
                <a:lnTo>
                  <a:pt x="3735" y="1297"/>
                </a:lnTo>
                <a:lnTo>
                  <a:pt x="3539" y="1281"/>
                </a:lnTo>
                <a:lnTo>
                  <a:pt x="3343" y="1261"/>
                </a:lnTo>
                <a:lnTo>
                  <a:pt x="3147" y="1232"/>
                </a:lnTo>
                <a:lnTo>
                  <a:pt x="2950" y="1194"/>
                </a:lnTo>
                <a:lnTo>
                  <a:pt x="2754" y="1149"/>
                </a:lnTo>
                <a:lnTo>
                  <a:pt x="2558" y="1093"/>
                </a:lnTo>
                <a:lnTo>
                  <a:pt x="2361" y="1026"/>
                </a:lnTo>
                <a:lnTo>
                  <a:pt x="2262" y="984"/>
                </a:lnTo>
                <a:lnTo>
                  <a:pt x="2164" y="937"/>
                </a:lnTo>
                <a:lnTo>
                  <a:pt x="1969" y="832"/>
                </a:lnTo>
                <a:lnTo>
                  <a:pt x="1774" y="726"/>
                </a:lnTo>
                <a:lnTo>
                  <a:pt x="1678" y="679"/>
                </a:lnTo>
                <a:lnTo>
                  <a:pt x="1581" y="637"/>
                </a:lnTo>
                <a:lnTo>
                  <a:pt x="1484" y="602"/>
                </a:lnTo>
                <a:lnTo>
                  <a:pt x="1388" y="573"/>
                </a:lnTo>
                <a:lnTo>
                  <a:pt x="1194" y="522"/>
                </a:lnTo>
                <a:lnTo>
                  <a:pt x="998" y="471"/>
                </a:lnTo>
                <a:lnTo>
                  <a:pt x="899" y="442"/>
                </a:lnTo>
                <a:lnTo>
                  <a:pt x="799" y="408"/>
                </a:lnTo>
                <a:lnTo>
                  <a:pt x="603" y="327"/>
                </a:lnTo>
                <a:lnTo>
                  <a:pt x="408" y="236"/>
                </a:lnTo>
                <a:lnTo>
                  <a:pt x="213" y="142"/>
                </a:lnTo>
                <a:lnTo>
                  <a:pt x="17" y="49"/>
                </a:lnTo>
                <a:cubicBezTo>
                  <a:pt x="5" y="43"/>
                  <a:pt x="0" y="29"/>
                  <a:pt x="6" y="17"/>
                </a:cubicBezTo>
                <a:cubicBezTo>
                  <a:pt x="11" y="5"/>
                  <a:pt x="26" y="0"/>
                  <a:pt x="38" y="6"/>
                </a:cubicBezTo>
                <a:close/>
              </a:path>
            </a:pathLst>
          </a:custGeom>
          <a:solidFill>
            <a:srgbClr val="02889E"/>
          </a:solidFill>
          <a:ln w="9525" cap="flat">
            <a:solidFill>
              <a:srgbClr val="02889E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3" name="Freeform 203"/>
          <p:cNvSpPr>
            <a:spLocks/>
          </p:cNvSpPr>
          <p:nvPr/>
        </p:nvSpPr>
        <p:spPr bwMode="auto">
          <a:xfrm>
            <a:off x="5604522" y="2704022"/>
            <a:ext cx="2354263" cy="1022350"/>
          </a:xfrm>
          <a:custGeom>
            <a:avLst/>
            <a:gdLst>
              <a:gd name="T0" fmla="*/ 38 w 3956"/>
              <a:gd name="T1" fmla="*/ 6 h 1719"/>
              <a:gd name="T2" fmla="*/ 234 w 3956"/>
              <a:gd name="T3" fmla="*/ 101 h 1719"/>
              <a:gd name="T4" fmla="*/ 429 w 3956"/>
              <a:gd name="T5" fmla="*/ 194 h 1719"/>
              <a:gd name="T6" fmla="*/ 624 w 3956"/>
              <a:gd name="T7" fmla="*/ 290 h 1719"/>
              <a:gd name="T8" fmla="*/ 820 w 3956"/>
              <a:gd name="T9" fmla="*/ 394 h 1719"/>
              <a:gd name="T10" fmla="*/ 1016 w 3956"/>
              <a:gd name="T11" fmla="*/ 508 h 1719"/>
              <a:gd name="T12" fmla="*/ 1212 w 3956"/>
              <a:gd name="T13" fmla="*/ 628 h 1719"/>
              <a:gd name="T14" fmla="*/ 1602 w 3956"/>
              <a:gd name="T15" fmla="*/ 878 h 1719"/>
              <a:gd name="T16" fmla="*/ 1701 w 3956"/>
              <a:gd name="T17" fmla="*/ 946 h 1719"/>
              <a:gd name="T18" fmla="*/ 1799 w 3956"/>
              <a:gd name="T19" fmla="*/ 1018 h 1719"/>
              <a:gd name="T20" fmla="*/ 1995 w 3956"/>
              <a:gd name="T21" fmla="*/ 1166 h 1719"/>
              <a:gd name="T22" fmla="*/ 2092 w 3956"/>
              <a:gd name="T23" fmla="*/ 1238 h 1719"/>
              <a:gd name="T24" fmla="*/ 2189 w 3956"/>
              <a:gd name="T25" fmla="*/ 1306 h 1719"/>
              <a:gd name="T26" fmla="*/ 2285 w 3956"/>
              <a:gd name="T27" fmla="*/ 1366 h 1719"/>
              <a:gd name="T28" fmla="*/ 2382 w 3956"/>
              <a:gd name="T29" fmla="*/ 1418 h 1719"/>
              <a:gd name="T30" fmla="*/ 2478 w 3956"/>
              <a:gd name="T31" fmla="*/ 1463 h 1719"/>
              <a:gd name="T32" fmla="*/ 2574 w 3956"/>
              <a:gd name="T33" fmla="*/ 1500 h 1719"/>
              <a:gd name="T34" fmla="*/ 2768 w 3956"/>
              <a:gd name="T35" fmla="*/ 1562 h 1719"/>
              <a:gd name="T36" fmla="*/ 2961 w 3956"/>
              <a:gd name="T37" fmla="*/ 1607 h 1719"/>
              <a:gd name="T38" fmla="*/ 3156 w 3956"/>
              <a:gd name="T39" fmla="*/ 1642 h 1719"/>
              <a:gd name="T40" fmla="*/ 3349 w 3956"/>
              <a:gd name="T41" fmla="*/ 1663 h 1719"/>
              <a:gd name="T42" fmla="*/ 3542 w 3956"/>
              <a:gd name="T43" fmla="*/ 1668 h 1719"/>
              <a:gd name="T44" fmla="*/ 3736 w 3956"/>
              <a:gd name="T45" fmla="*/ 1668 h 1719"/>
              <a:gd name="T46" fmla="*/ 3932 w 3956"/>
              <a:gd name="T47" fmla="*/ 1670 h 1719"/>
              <a:gd name="T48" fmla="*/ 3955 w 3956"/>
              <a:gd name="T49" fmla="*/ 1695 h 1719"/>
              <a:gd name="T50" fmla="*/ 3931 w 3956"/>
              <a:gd name="T51" fmla="*/ 1718 h 1719"/>
              <a:gd name="T52" fmla="*/ 3736 w 3956"/>
              <a:gd name="T53" fmla="*/ 1716 h 1719"/>
              <a:gd name="T54" fmla="*/ 3541 w 3956"/>
              <a:gd name="T55" fmla="*/ 1716 h 1719"/>
              <a:gd name="T56" fmla="*/ 3344 w 3956"/>
              <a:gd name="T57" fmla="*/ 1710 h 1719"/>
              <a:gd name="T58" fmla="*/ 3147 w 3956"/>
              <a:gd name="T59" fmla="*/ 1689 h 1719"/>
              <a:gd name="T60" fmla="*/ 2950 w 3956"/>
              <a:gd name="T61" fmla="*/ 1654 h 1719"/>
              <a:gd name="T62" fmla="*/ 2753 w 3956"/>
              <a:gd name="T63" fmla="*/ 1607 h 1719"/>
              <a:gd name="T64" fmla="*/ 2557 w 3956"/>
              <a:gd name="T65" fmla="*/ 1545 h 1719"/>
              <a:gd name="T66" fmla="*/ 2458 w 3956"/>
              <a:gd name="T67" fmla="*/ 1506 h 1719"/>
              <a:gd name="T68" fmla="*/ 2359 w 3956"/>
              <a:gd name="T69" fmla="*/ 1461 h 1719"/>
              <a:gd name="T70" fmla="*/ 2260 w 3956"/>
              <a:gd name="T71" fmla="*/ 1407 h 1719"/>
              <a:gd name="T72" fmla="*/ 2162 w 3956"/>
              <a:gd name="T73" fmla="*/ 1345 h 1719"/>
              <a:gd name="T74" fmla="*/ 2063 w 3956"/>
              <a:gd name="T75" fmla="*/ 1277 h 1719"/>
              <a:gd name="T76" fmla="*/ 1966 w 3956"/>
              <a:gd name="T77" fmla="*/ 1205 h 1719"/>
              <a:gd name="T78" fmla="*/ 1770 w 3956"/>
              <a:gd name="T79" fmla="*/ 1057 h 1719"/>
              <a:gd name="T80" fmla="*/ 1674 w 3956"/>
              <a:gd name="T81" fmla="*/ 985 h 1719"/>
              <a:gd name="T82" fmla="*/ 1577 w 3956"/>
              <a:gd name="T83" fmla="*/ 919 h 1719"/>
              <a:gd name="T84" fmla="*/ 1187 w 3956"/>
              <a:gd name="T85" fmla="*/ 669 h 1719"/>
              <a:gd name="T86" fmla="*/ 992 w 3956"/>
              <a:gd name="T87" fmla="*/ 549 h 1719"/>
              <a:gd name="T88" fmla="*/ 797 w 3956"/>
              <a:gd name="T89" fmla="*/ 437 h 1719"/>
              <a:gd name="T90" fmla="*/ 603 w 3956"/>
              <a:gd name="T91" fmla="*/ 333 h 1719"/>
              <a:gd name="T92" fmla="*/ 408 w 3956"/>
              <a:gd name="T93" fmla="*/ 237 h 1719"/>
              <a:gd name="T94" fmla="*/ 213 w 3956"/>
              <a:gd name="T95" fmla="*/ 144 h 1719"/>
              <a:gd name="T96" fmla="*/ 17 w 3956"/>
              <a:gd name="T97" fmla="*/ 49 h 1719"/>
              <a:gd name="T98" fmla="*/ 6 w 3956"/>
              <a:gd name="T99" fmla="*/ 17 h 1719"/>
              <a:gd name="T100" fmla="*/ 38 w 3956"/>
              <a:gd name="T101" fmla="*/ 6 h 1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956" h="1719">
                <a:moveTo>
                  <a:pt x="38" y="6"/>
                </a:moveTo>
                <a:lnTo>
                  <a:pt x="234" y="101"/>
                </a:lnTo>
                <a:lnTo>
                  <a:pt x="429" y="194"/>
                </a:lnTo>
                <a:lnTo>
                  <a:pt x="624" y="290"/>
                </a:lnTo>
                <a:lnTo>
                  <a:pt x="820" y="394"/>
                </a:lnTo>
                <a:lnTo>
                  <a:pt x="1016" y="508"/>
                </a:lnTo>
                <a:lnTo>
                  <a:pt x="1212" y="628"/>
                </a:lnTo>
                <a:lnTo>
                  <a:pt x="1602" y="878"/>
                </a:lnTo>
                <a:lnTo>
                  <a:pt x="1701" y="946"/>
                </a:lnTo>
                <a:lnTo>
                  <a:pt x="1799" y="1018"/>
                </a:lnTo>
                <a:lnTo>
                  <a:pt x="1995" y="1166"/>
                </a:lnTo>
                <a:lnTo>
                  <a:pt x="2092" y="1238"/>
                </a:lnTo>
                <a:lnTo>
                  <a:pt x="2189" y="1306"/>
                </a:lnTo>
                <a:lnTo>
                  <a:pt x="2285" y="1366"/>
                </a:lnTo>
                <a:lnTo>
                  <a:pt x="2382" y="1418"/>
                </a:lnTo>
                <a:lnTo>
                  <a:pt x="2478" y="1463"/>
                </a:lnTo>
                <a:lnTo>
                  <a:pt x="2574" y="1500"/>
                </a:lnTo>
                <a:lnTo>
                  <a:pt x="2768" y="1562"/>
                </a:lnTo>
                <a:lnTo>
                  <a:pt x="2961" y="1607"/>
                </a:lnTo>
                <a:lnTo>
                  <a:pt x="3156" y="1642"/>
                </a:lnTo>
                <a:lnTo>
                  <a:pt x="3349" y="1663"/>
                </a:lnTo>
                <a:lnTo>
                  <a:pt x="3542" y="1668"/>
                </a:lnTo>
                <a:lnTo>
                  <a:pt x="3736" y="1668"/>
                </a:lnTo>
                <a:lnTo>
                  <a:pt x="3932" y="1670"/>
                </a:lnTo>
                <a:cubicBezTo>
                  <a:pt x="3945" y="1671"/>
                  <a:pt x="3956" y="1681"/>
                  <a:pt x="3955" y="1695"/>
                </a:cubicBezTo>
                <a:cubicBezTo>
                  <a:pt x="3955" y="1708"/>
                  <a:pt x="3944" y="1719"/>
                  <a:pt x="3931" y="1718"/>
                </a:cubicBezTo>
                <a:lnTo>
                  <a:pt x="3736" y="1716"/>
                </a:lnTo>
                <a:lnTo>
                  <a:pt x="3541" y="1716"/>
                </a:lnTo>
                <a:lnTo>
                  <a:pt x="3344" y="1710"/>
                </a:lnTo>
                <a:lnTo>
                  <a:pt x="3147" y="1689"/>
                </a:lnTo>
                <a:lnTo>
                  <a:pt x="2950" y="1654"/>
                </a:lnTo>
                <a:lnTo>
                  <a:pt x="2753" y="1607"/>
                </a:lnTo>
                <a:lnTo>
                  <a:pt x="2557" y="1545"/>
                </a:lnTo>
                <a:lnTo>
                  <a:pt x="2458" y="1506"/>
                </a:lnTo>
                <a:lnTo>
                  <a:pt x="2359" y="1461"/>
                </a:lnTo>
                <a:lnTo>
                  <a:pt x="2260" y="1407"/>
                </a:lnTo>
                <a:lnTo>
                  <a:pt x="2162" y="1345"/>
                </a:lnTo>
                <a:lnTo>
                  <a:pt x="2063" y="1277"/>
                </a:lnTo>
                <a:lnTo>
                  <a:pt x="1966" y="1205"/>
                </a:lnTo>
                <a:lnTo>
                  <a:pt x="1770" y="1057"/>
                </a:lnTo>
                <a:lnTo>
                  <a:pt x="1674" y="985"/>
                </a:lnTo>
                <a:lnTo>
                  <a:pt x="1577" y="919"/>
                </a:lnTo>
                <a:lnTo>
                  <a:pt x="1187" y="669"/>
                </a:lnTo>
                <a:lnTo>
                  <a:pt x="992" y="549"/>
                </a:lnTo>
                <a:lnTo>
                  <a:pt x="797" y="437"/>
                </a:lnTo>
                <a:lnTo>
                  <a:pt x="603" y="333"/>
                </a:lnTo>
                <a:lnTo>
                  <a:pt x="408" y="237"/>
                </a:lnTo>
                <a:lnTo>
                  <a:pt x="213" y="144"/>
                </a:lnTo>
                <a:lnTo>
                  <a:pt x="17" y="49"/>
                </a:lnTo>
                <a:cubicBezTo>
                  <a:pt x="5" y="43"/>
                  <a:pt x="0" y="29"/>
                  <a:pt x="6" y="17"/>
                </a:cubicBezTo>
                <a:cubicBezTo>
                  <a:pt x="12" y="5"/>
                  <a:pt x="26" y="0"/>
                  <a:pt x="38" y="6"/>
                </a:cubicBezTo>
                <a:close/>
              </a:path>
            </a:pathLst>
          </a:custGeom>
          <a:solidFill>
            <a:srgbClr val="FF0000"/>
          </a:solidFill>
          <a:ln w="9525" cap="flat">
            <a:solidFill>
              <a:srgbClr val="FF0000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54625" y="3756674"/>
            <a:ext cx="23272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Keeping current nuclear capacity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9352" y="5481776"/>
            <a:ext cx="37241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but nuclear could help achieve deeper cuts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438662" y="2809166"/>
            <a:ext cx="1643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2889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With current policies</a:t>
            </a:r>
          </a:p>
        </p:txBody>
      </p:sp>
    </p:spTree>
    <p:extLst>
      <p:ext uri="{BB962C8B-B14F-4D97-AF65-F5344CB8AC3E}">
        <p14:creationId xmlns:p14="http://schemas.microsoft.com/office/powerpoint/2010/main" val="322837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82" grpId="0" animBg="1"/>
      <p:bldP spid="102" grpId="0" uiExpand="1" animBg="1"/>
      <p:bldP spid="103" grpId="0" uiExpand="1" animBg="1"/>
      <p:bldP spid="2" grpId="0" uiExpand="1"/>
      <p:bldP spid="6" grpId="0"/>
      <p:bldP spid="1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Nový tendr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V listopadu 2022 čekáme nabídky na Dukovany II: EDF, KHNP, </a:t>
            </a:r>
            <a:r>
              <a:rPr lang="cs-CZ" dirty="0" err="1">
                <a:latin typeface="Georgia" pitchFamily="18" charset="0"/>
              </a:rPr>
              <a:t>Westinghouse</a:t>
            </a:r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Termín dokončení: 2036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Cena: ?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707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E071C7E5-274E-4E21-AECE-F6468CF6A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9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3934CCE7-A252-41C5-A4FB-4494297C8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0131"/>
            <a:ext cx="9144000" cy="257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020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5"/>
</p:tagLst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019 IEA powerpoint template">
  <a:themeElements>
    <a:clrScheme name="IEA template">
      <a:dk1>
        <a:srgbClr val="000000"/>
      </a:dk1>
      <a:lt1>
        <a:sysClr val="window" lastClr="FFFFFF"/>
      </a:lt1>
      <a:dk2>
        <a:srgbClr val="5EBB51"/>
      </a:dk2>
      <a:lt2>
        <a:srgbClr val="FFFFFF"/>
      </a:lt2>
      <a:accent1>
        <a:srgbClr val="5EBB51"/>
      </a:accent1>
      <a:accent2>
        <a:srgbClr val="4F81BD"/>
      </a:accent2>
      <a:accent3>
        <a:srgbClr val="F79646"/>
      </a:accent3>
      <a:accent4>
        <a:srgbClr val="002060"/>
      </a:accent4>
      <a:accent5>
        <a:srgbClr val="C00000"/>
      </a:accent5>
      <a:accent6>
        <a:srgbClr val="4BACC6"/>
      </a:accent6>
      <a:hlink>
        <a:srgbClr val="5EBB51"/>
      </a:hlink>
      <a:folHlink>
        <a:srgbClr val="5EBB51"/>
      </a:folHlink>
    </a:clrScheme>
    <a:fontScheme name="IEA template">
      <a:majorFont>
        <a:latin typeface="Century Gothic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95000"/>
          </a:schemeClr>
        </a:solidFill>
        <a:ln>
          <a:noFill/>
        </a:ln>
      </a:spPr>
      <a:bodyPr rtlCol="0" anchor="ctr"/>
      <a:lstStyle>
        <a:defPPr algn="ctr">
          <a:defRPr sz="120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9 IEA powerpoint template.potx [Read-Only]" id="{B820E055-F6A8-46F9-9BB3-710B6D54013A}" vid="{54CC6476-D078-4E35-A91C-2766D16863C8}"/>
    </a:ext>
  </a:extLst>
</a:theme>
</file>

<file path=ppt/theme/theme3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3280</TotalTime>
  <Words>2442</Words>
  <Application>Microsoft Office PowerPoint</Application>
  <PresentationFormat>Předvádění na obrazovce (4:3)</PresentationFormat>
  <Paragraphs>446</Paragraphs>
  <Slides>81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81</vt:i4>
      </vt:variant>
    </vt:vector>
  </HeadingPairs>
  <TitlesOfParts>
    <vt:vector size="88" baseType="lpstr">
      <vt:lpstr>Arial</vt:lpstr>
      <vt:lpstr>Calibri</vt:lpstr>
      <vt:lpstr>Century Gothic</vt:lpstr>
      <vt:lpstr>Georgia</vt:lpstr>
      <vt:lpstr>Segoe UI</vt:lpstr>
      <vt:lpstr>Motiv sady Office</vt:lpstr>
      <vt:lpstr>2019 IEA powerpoint template</vt:lpstr>
      <vt:lpstr>Energetická bezpečnost: EU a energetika; Atom</vt:lpstr>
      <vt:lpstr>Aktualita: zpráva IEA</vt:lpstr>
      <vt:lpstr>Prezentace aplikace PowerPoint</vt:lpstr>
      <vt:lpstr>Prezentace aplikace PowerPoint</vt:lpstr>
      <vt:lpstr>Prezentace aplikace PowerPoint</vt:lpstr>
      <vt:lpstr>Prezentace aplikace PowerPoint</vt:lpstr>
      <vt:lpstr>EU a Energetika</vt:lpstr>
      <vt:lpstr>Nenechte se odradit</vt:lpstr>
      <vt:lpstr>Prezentace aplikace PowerPoint</vt:lpstr>
      <vt:lpstr>Prezentace aplikace PowerPoint</vt:lpstr>
      <vt:lpstr>Cena elektřiny</vt:lpstr>
      <vt:lpstr>Prezentace aplikace PowerPoint</vt:lpstr>
      <vt:lpstr>Prezentace aplikace PowerPoint</vt:lpstr>
      <vt:lpstr>A sudden change (2021)</vt:lpstr>
      <vt:lpstr>Prezentace aplikace PowerPoint</vt:lpstr>
      <vt:lpstr>Prezentace aplikace PowerPoint</vt:lpstr>
      <vt:lpstr>Prezentace aplikace PowerPoint</vt:lpstr>
      <vt:lpstr>Blame game</vt:lpstr>
      <vt:lpstr>EU, nebo národní stát?</vt:lpstr>
      <vt:lpstr>Lisabonská smlouva</vt:lpstr>
      <vt:lpstr>Kdybyste to náhodou hledali…</vt:lpstr>
      <vt:lpstr>Článek 194</vt:lpstr>
      <vt:lpstr>Praxe</vt:lpstr>
      <vt:lpstr>ECJ – Opal (2019)</vt:lpstr>
      <vt:lpstr>Cena plynu</vt:lpstr>
      <vt:lpstr>Panika</vt:lpstr>
      <vt:lpstr>Zapomínáme…</vt:lpstr>
      <vt:lpstr>Cena plynu, II</vt:lpstr>
      <vt:lpstr>Prezentace aplikace PowerPoint</vt:lpstr>
      <vt:lpstr>Realita</vt:lpstr>
      <vt:lpstr>Prezentace aplikace PowerPoint</vt:lpstr>
      <vt:lpstr>Článek 1942</vt:lpstr>
      <vt:lpstr>Prezentace aplikace PowerPoint</vt:lpstr>
      <vt:lpstr>Energetická unie</vt:lpstr>
      <vt:lpstr>Energetická unie 2</vt:lpstr>
      <vt:lpstr>Zelený úděl</vt:lpstr>
      <vt:lpstr>Prezentace aplikace PowerPoint</vt:lpstr>
      <vt:lpstr>Dva soupeři: USA a Čína</vt:lpstr>
      <vt:lpstr>Prezentace aplikace PowerPoint</vt:lpstr>
      <vt:lpstr>Krátký přehled potíží</vt:lpstr>
      <vt:lpstr>“Club of six” – Messina, 1955</vt:lpstr>
      <vt:lpstr>Prezentace aplikace PowerPoint</vt:lpstr>
      <vt:lpstr>EU: funkčnost vs. jednota</vt:lpstr>
      <vt:lpstr>Rozhodování</vt:lpstr>
      <vt:lpstr>Polské liberum veto</vt:lpstr>
      <vt:lpstr>Zlatá svoboda</vt:lpstr>
      <vt:lpstr>IBM: “non-concur”</vt:lpstr>
      <vt:lpstr>EU: tři typy hlasování</vt:lpstr>
      <vt:lpstr>Odpovědnost za rozhodnutí</vt:lpstr>
      <vt:lpstr>O co se hraje</vt:lpstr>
      <vt:lpstr>Co chtějí členské státy</vt:lpstr>
      <vt:lpstr>Co chce Komise</vt:lpstr>
      <vt:lpstr>Co s menšinami</vt:lpstr>
      <vt:lpstr>Prezentace aplikace PowerPoint</vt:lpstr>
      <vt:lpstr>Atom (nejen v EU)</vt:lpstr>
      <vt:lpstr>Nová energie</vt:lpstr>
      <vt:lpstr>Prezentace aplikace PowerPoint</vt:lpstr>
      <vt:lpstr>Nebýt Manhattan Project…</vt:lpstr>
      <vt:lpstr>Civilní jádro</vt:lpstr>
      <vt:lpstr>Prezentace aplikace PowerPoint</vt:lpstr>
      <vt:lpstr>Co jádru pomáhalo</vt:lpstr>
      <vt:lpstr>Prezentace aplikace PowerPoint</vt:lpstr>
      <vt:lpstr>Co jádro poškodilo</vt:lpstr>
      <vt:lpstr>„Nuclear renaissance“</vt:lpstr>
      <vt:lpstr>Prezentace aplikace PowerPoint</vt:lpstr>
      <vt:lpstr>Hlavní aktéři (až donedávna)</vt:lpstr>
      <vt:lpstr>Tendr na Temelín 3+4</vt:lpstr>
      <vt:lpstr>Areva</vt:lpstr>
      <vt:lpstr>Areva - EPR</vt:lpstr>
      <vt:lpstr>Westinghouse</vt:lpstr>
      <vt:lpstr>Westinghouse – AP 1000</vt:lpstr>
      <vt:lpstr>Westinghouse v USA</vt:lpstr>
      <vt:lpstr>Rosatom</vt:lpstr>
      <vt:lpstr>Rosatom – VVER 1000</vt:lpstr>
      <vt:lpstr>Prezentace aplikace PowerPoint</vt:lpstr>
      <vt:lpstr>Temelín 3+4</vt:lpstr>
      <vt:lpstr>Tendr</vt:lpstr>
      <vt:lpstr>Prezentace aplikace PowerPoint</vt:lpstr>
      <vt:lpstr>Duben 2014</vt:lpstr>
      <vt:lpstr>Prezentace aplikace PowerPoint</vt:lpstr>
      <vt:lpstr>Nový tendr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Energetická bezpečnost: proč právě teď?</dc:title>
  <dc:creator>X Y</dc:creator>
  <cp:lastModifiedBy>X Y</cp:lastModifiedBy>
  <cp:revision>247</cp:revision>
  <dcterms:modified xsi:type="dcterms:W3CDTF">2022-10-31T05:38:22Z</dcterms:modified>
</cp:coreProperties>
</file>